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82" r:id="rId4"/>
    <p:sldId id="257" r:id="rId5"/>
    <p:sldId id="272" r:id="rId6"/>
    <p:sldId id="280" r:id="rId7"/>
    <p:sldId id="281" r:id="rId8"/>
    <p:sldId id="273" r:id="rId9"/>
    <p:sldId id="258" r:id="rId10"/>
    <p:sldId id="283" r:id="rId11"/>
    <p:sldId id="262" r:id="rId12"/>
    <p:sldId id="275" r:id="rId13"/>
    <p:sldId id="276" r:id="rId14"/>
    <p:sldId id="279" r:id="rId15"/>
    <p:sldId id="277" r:id="rId16"/>
    <p:sldId id="278"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Myriad Web" pitchFamily="34" charset="0"/>
        <a:ea typeface="+mn-ea"/>
        <a:cs typeface="+mn-cs"/>
      </a:defRPr>
    </a:lvl1pPr>
    <a:lvl2pPr marL="457200" algn="l" rtl="0" fontAlgn="base">
      <a:spcBef>
        <a:spcPct val="0"/>
      </a:spcBef>
      <a:spcAft>
        <a:spcPct val="0"/>
      </a:spcAft>
      <a:defRPr kern="1200">
        <a:solidFill>
          <a:schemeClr val="tx1"/>
        </a:solidFill>
        <a:latin typeface="Myriad Web" pitchFamily="34" charset="0"/>
        <a:ea typeface="+mn-ea"/>
        <a:cs typeface="+mn-cs"/>
      </a:defRPr>
    </a:lvl2pPr>
    <a:lvl3pPr marL="914400" algn="l" rtl="0" fontAlgn="base">
      <a:spcBef>
        <a:spcPct val="0"/>
      </a:spcBef>
      <a:spcAft>
        <a:spcPct val="0"/>
      </a:spcAft>
      <a:defRPr kern="1200">
        <a:solidFill>
          <a:schemeClr val="tx1"/>
        </a:solidFill>
        <a:latin typeface="Myriad Web" pitchFamily="34" charset="0"/>
        <a:ea typeface="+mn-ea"/>
        <a:cs typeface="+mn-cs"/>
      </a:defRPr>
    </a:lvl3pPr>
    <a:lvl4pPr marL="1371600" algn="l" rtl="0" fontAlgn="base">
      <a:spcBef>
        <a:spcPct val="0"/>
      </a:spcBef>
      <a:spcAft>
        <a:spcPct val="0"/>
      </a:spcAft>
      <a:defRPr kern="1200">
        <a:solidFill>
          <a:schemeClr val="tx1"/>
        </a:solidFill>
        <a:latin typeface="Myriad Web" pitchFamily="34" charset="0"/>
        <a:ea typeface="+mn-ea"/>
        <a:cs typeface="+mn-cs"/>
      </a:defRPr>
    </a:lvl4pPr>
    <a:lvl5pPr marL="1828800" algn="l" rtl="0" fontAlgn="base">
      <a:spcBef>
        <a:spcPct val="0"/>
      </a:spcBef>
      <a:spcAft>
        <a:spcPct val="0"/>
      </a:spcAft>
      <a:defRPr kern="1200">
        <a:solidFill>
          <a:schemeClr val="tx1"/>
        </a:solidFill>
        <a:latin typeface="Myriad Web" pitchFamily="34" charset="0"/>
        <a:ea typeface="+mn-ea"/>
        <a:cs typeface="+mn-cs"/>
      </a:defRPr>
    </a:lvl5pPr>
    <a:lvl6pPr marL="2286000" algn="l" defTabSz="914400" rtl="0" eaLnBrk="1" latinLnBrk="0" hangingPunct="1">
      <a:defRPr kern="1200">
        <a:solidFill>
          <a:schemeClr val="tx1"/>
        </a:solidFill>
        <a:latin typeface="Myriad Web" pitchFamily="34" charset="0"/>
        <a:ea typeface="+mn-ea"/>
        <a:cs typeface="+mn-cs"/>
      </a:defRPr>
    </a:lvl6pPr>
    <a:lvl7pPr marL="2743200" algn="l" defTabSz="914400" rtl="0" eaLnBrk="1" latinLnBrk="0" hangingPunct="1">
      <a:defRPr kern="1200">
        <a:solidFill>
          <a:schemeClr val="tx1"/>
        </a:solidFill>
        <a:latin typeface="Myriad Web" pitchFamily="34" charset="0"/>
        <a:ea typeface="+mn-ea"/>
        <a:cs typeface="+mn-cs"/>
      </a:defRPr>
    </a:lvl7pPr>
    <a:lvl8pPr marL="3200400" algn="l" defTabSz="914400" rtl="0" eaLnBrk="1" latinLnBrk="0" hangingPunct="1">
      <a:defRPr kern="1200">
        <a:solidFill>
          <a:schemeClr val="tx1"/>
        </a:solidFill>
        <a:latin typeface="Myriad Web" pitchFamily="34" charset="0"/>
        <a:ea typeface="+mn-ea"/>
        <a:cs typeface="+mn-cs"/>
      </a:defRPr>
    </a:lvl8pPr>
    <a:lvl9pPr marL="3657600" algn="l" defTabSz="914400" rtl="0" eaLnBrk="1" latinLnBrk="0" hangingPunct="1">
      <a:defRPr kern="1200">
        <a:solidFill>
          <a:schemeClr val="tx1"/>
        </a:solidFill>
        <a:latin typeface="Myriad Web"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ECFF"/>
    <a:srgbClr val="99CCFF"/>
    <a:srgbClr val="025CE0"/>
    <a:srgbClr val="1943C9"/>
    <a:srgbClr val="FFA8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autoAdjust="0"/>
    <p:restoredTop sz="63614" autoAdjust="0"/>
  </p:normalViewPr>
  <p:slideViewPr>
    <p:cSldViewPr>
      <p:cViewPr varScale="1">
        <p:scale>
          <a:sx n="72" d="100"/>
          <a:sy n="72" d="100"/>
        </p:scale>
        <p:origin x="-209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6CABD7-240B-44FE-9C1E-E964538671E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4023661-B45D-4199-BE60-6401D6A7A633}" type="slidenum">
              <a:rPr lang="en-US" smtClean="0"/>
              <a:pPr/>
              <a:t>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dirty="0" smtClean="0"/>
              <a:t>Weather systems start because the sun’s energy heats up some parts of Earth more than others.  Solar energy heats the equator more than the poles.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A079BF4-E1E6-4016-AFAF-58199D0933B8}" type="slidenum">
              <a:rPr lang="en-US" smtClean="0"/>
              <a:pPr/>
              <a:t>13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dirty="0" smtClean="0"/>
              <a:t>This climate zone includes the boreal forest, tundra, and highland (alpine) or cold climates. </a:t>
            </a:r>
          </a:p>
          <a:p>
            <a:pPr eaLnBrk="1" hangingPunct="1"/>
            <a:endParaRPr lang="en-US" dirty="0" smtClean="0"/>
          </a:p>
          <a:p>
            <a:pPr eaLnBrk="1" hangingPunct="1"/>
            <a:r>
              <a:rPr lang="en-US" dirty="0" smtClean="0"/>
              <a:t>For photos of places in the high-latitude climates, click “Climate Zones” on the right side toolbar of webpage:</a:t>
            </a:r>
          </a:p>
          <a:p>
            <a:pPr eaLnBrk="1" hangingPunct="1"/>
            <a:r>
              <a:rPr lang="en-US" dirty="0" smtClean="0"/>
              <a:t>http://oceanservice.noaa.gov/education/pd/oceans_weather_climate/welcome.html</a:t>
            </a:r>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61EC885-7399-4061-93B6-7AC1C2CBE0E8}" type="slidenum">
              <a:rPr lang="en-US" smtClean="0"/>
              <a:pPr/>
              <a:t>14</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Hawai`i is located in the tropics and the closeness to the equator would mean much higher temperatures but for the natural air conditioner that our trade winds provide.  Hawai‘i has unique ecosystems and weather characteristics.  Climates we encounter include humid tropical zones, arid and semi-arid zones, temperate zones, and at a (very) few locations, Alpine zones.</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61EC885-7399-4061-93B6-7AC1C2CBE0E8}" type="slidenum">
              <a:rPr lang="en-US" smtClean="0"/>
              <a:pPr/>
              <a:t>15</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t>Additional Info: The varied topography of Hawai`i creates several microclimates: windward lowlands, leeward lowlands, interior lowlands, rainy mountain leeward slopes, lower mountain leeward slopes, and high mountains. Each microclimate generally has its own wind patterns, temperature range, and precipitation patterns. The leeward sides of the islands are characterized by higher daytime and cooler nighttime temperatures. The area receives below-average amounts of precipitation compared to the windward</a:t>
            </a:r>
            <a:r>
              <a:rPr lang="en-US" baseline="0" dirty="0" smtClean="0"/>
              <a:t> side of the islands</a:t>
            </a:r>
            <a:r>
              <a:rPr lang="en-US" dirty="0" smtClean="0"/>
              <a:t>. The majority of the precipitation comes from winter storms carried by southwestern winds. The unique geography of each</a:t>
            </a:r>
            <a:r>
              <a:rPr lang="en-US" baseline="0" dirty="0" smtClean="0"/>
              <a:t> island creates wind patterns that are different between leeward and windward sides.</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E57DFDF-5650-42DD-8C6A-2E7CB11B994C}" type="slidenum">
              <a:rPr lang="en-US" smtClean="0"/>
              <a:pPr/>
              <a:t>4</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n-US" dirty="0" smtClean="0"/>
              <a:t>Weather includes daily changes in factors</a:t>
            </a:r>
            <a:r>
              <a:rPr lang="en-US" baseline="0" dirty="0" smtClean="0"/>
              <a:t> like </a:t>
            </a:r>
            <a:r>
              <a:rPr lang="en-US" dirty="0" smtClean="0"/>
              <a:t>precipitation, temperature, and wind conditions in a given location. What is the weather like right now?</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B6DF900-E28D-43F2-8B47-4B768E7E90A0}" type="slidenum">
              <a:rPr lang="en-US" smtClean="0"/>
              <a:pPr/>
              <a:t>5</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US" baseline="0" dirty="0" smtClean="0"/>
              <a:t>In addition to the factors above, weather also includes factors such as UV radiation levels and air pressure. </a:t>
            </a:r>
            <a:r>
              <a:rPr lang="en-US" baseline="0" dirty="0" smtClean="0"/>
              <a:t>Air </a:t>
            </a:r>
            <a:r>
              <a:rPr lang="en-US" baseline="0" dirty="0" smtClean="0"/>
              <a:t>pressure affects a variety of weather conditions.  Generally speaking, high air pressure means good weather and low pressure means potentially bad weather.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699C568-8359-4C87-BB0E-42A91535FC49}" type="slidenum">
              <a:rPr lang="en-US" smtClean="0"/>
              <a:pPr/>
              <a:t>6</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dirty="0" smtClean="0">
                <a:latin typeface="Myriad Web" pitchFamily="34" charset="0"/>
              </a:rPr>
              <a:t>Seasons exist because the earth tilts on its axis towards the sun at different angles.  </a:t>
            </a:r>
            <a:r>
              <a:rPr lang="en-US" dirty="0" smtClean="0"/>
              <a:t>As the sun shines on the earth, it shines more directly on the northern hemisphere in June, and more directly on the southern hemisphere in December.  That's why the seasons are different  in each hemisphere.  In the spring and fall, the sun shines fairly straight on the equator, giving both hemispheres equal warming.  </a:t>
            </a:r>
          </a:p>
          <a:p>
            <a:pPr eaLnBrk="1" hangingPunct="1"/>
            <a:endParaRPr lang="en-US" dirty="0" smtClean="0"/>
          </a:p>
          <a:p>
            <a:pPr eaLnBrk="1" hangingPunct="1"/>
            <a:r>
              <a:rPr lang="en-US" dirty="0" smtClean="0"/>
              <a:t>Weather changes as seasons change.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B64E3A-2260-4355-8FBD-D9ED7DCAB444}" type="slidenum">
              <a:rPr lang="en-US" smtClean="0"/>
              <a:pPr/>
              <a:t>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i="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63399D1-BF47-46BB-B005-2B8D46D3505C}" type="slidenum">
              <a:rPr lang="en-US" smtClean="0"/>
              <a:pPr/>
              <a:t>8</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r>
              <a:rPr lang="en-US" dirty="0" smtClean="0"/>
              <a:t>The water cycle is powered from solar energy. The sun evaporates water from the entire Earth - 86% of the evaporation on Earth comes from the oceans. Evaporation cools the atmosphere and planets.</a:t>
            </a:r>
            <a:r>
              <a:rPr lang="en-US" baseline="0" dirty="0" smtClean="0"/>
              <a:t> </a:t>
            </a:r>
            <a:r>
              <a:rPr lang="en-US" dirty="0" smtClean="0"/>
              <a:t>The water cycle involves the evaporation, condensation and precipitation of water and all of these events shape the </a:t>
            </a:r>
            <a:r>
              <a:rPr lang="en-US" b="1" dirty="0" smtClean="0"/>
              <a:t>weather</a:t>
            </a:r>
            <a:r>
              <a:rPr lang="en-US" dirty="0" smtClean="0"/>
              <a:t> on a day to day basis. Evaporation and precipitation are ways in which water moves through the water cycle on any given day during a </a:t>
            </a:r>
            <a:r>
              <a:rPr lang="en-US" b="1" dirty="0" smtClean="0"/>
              <a:t>weather event</a:t>
            </a:r>
            <a:r>
              <a:rPr lang="en-US" dirty="0" smtClean="0"/>
              <a:t>.  </a:t>
            </a:r>
          </a:p>
          <a:p>
            <a:pPr eaLnBrk="1" hangingPunct="1"/>
            <a:endParaRPr lang="en-US" dirty="0" smtClean="0"/>
          </a:p>
          <a:p>
            <a:pPr eaLnBrk="1" hangingPunct="1"/>
            <a:r>
              <a:rPr lang="en-US" dirty="0" smtClean="0"/>
              <a:t>During certain times of year and certain seasons, it might rain often causing plants, soils, rivers, and lakes to absorb more water.  During other times of year, hot, dry weather can lead to water evaporation causing plants and soil to dry out and streams and rivers to have lower elevations, but over the course of a year or several years, a balance occurs in the water cycle so the amount of water entering the system is equal to the amount exiting.  This balance</a:t>
            </a:r>
            <a:r>
              <a:rPr lang="en-US" baseline="0" dirty="0" smtClean="0"/>
              <a:t> </a:t>
            </a:r>
            <a:r>
              <a:rPr lang="en-US" dirty="0" smtClean="0"/>
              <a:t>in the water cycle helps stabilize the </a:t>
            </a:r>
            <a:r>
              <a:rPr lang="en-US" b="1" dirty="0" smtClean="0"/>
              <a:t>climate.</a:t>
            </a:r>
            <a:r>
              <a:rPr lang="en-US" dirty="0" smtClean="0"/>
              <a:t>  </a:t>
            </a:r>
            <a:r>
              <a:rPr lang="en-US" b="1" dirty="0" smtClean="0"/>
              <a:t>Climate is affected </a:t>
            </a:r>
            <a:r>
              <a:rPr lang="en-US" dirty="0" smtClean="0"/>
              <a:t>by the natural fluctuation of the balance of water entering and exiting the system on a global scale.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14BE2536-F741-46AD-99A9-EA1D534803E9}" type="slidenum">
              <a:rPr lang="en-US" smtClean="0"/>
              <a:pPr/>
              <a:t>9</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r>
              <a:rPr lang="en-US" dirty="0" smtClean="0"/>
              <a:t>The climate is the common, average weather conditions at a particular place over a long period of time (for example, more than 30 years).   Think of climate as all the clothes in your closet – everything you need to wear</a:t>
            </a:r>
            <a:r>
              <a:rPr lang="en-US" baseline="0" dirty="0" smtClean="0"/>
              <a:t> to be comfortable all year.  Think of </a:t>
            </a:r>
            <a:r>
              <a:rPr lang="en-US" dirty="0" smtClean="0"/>
              <a:t>weather as the clothes you wear for the day.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214CC348-75D0-4F6B-B3F5-C451DCE07821}" type="slidenum">
              <a:rPr lang="en-US" smtClean="0"/>
              <a:pPr/>
              <a:t>11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17BFE14-25B9-442B-9082-2235E5C9AC91}" type="slidenum">
              <a:rPr lang="en-US" smtClean="0"/>
              <a:pPr/>
              <a:t>12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smtClean="0"/>
              <a:t>This climate zone includes the dry-midlatitude, Mediterranean and moist continental climates.</a:t>
            </a:r>
          </a:p>
          <a:p>
            <a:pPr eaLnBrk="1" hangingPunct="1"/>
            <a:endParaRPr lang="en-US" smtClean="0"/>
          </a:p>
          <a:p>
            <a:pPr eaLnBrk="1" hangingPunct="1"/>
            <a:r>
              <a:rPr lang="en-US" smtClean="0"/>
              <a:t>For photos of places in the mid-latitude climates, click “Climate Zones” on the right side toolbar of webpage:</a:t>
            </a:r>
          </a:p>
          <a:p>
            <a:pPr eaLnBrk="1" hangingPunct="1"/>
            <a:r>
              <a:rPr lang="en-US" smtClean="0"/>
              <a:t>http://oceanservice.noaa.gov/education/pd/oceans_weather_climate/welcome.html</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62D0B2-02C3-4D17-9083-E37F58E707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829C8-2C79-49D7-91A0-36EDD67C0D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288406-6707-4DEA-B0B8-6537AF9A0AB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DB001-8441-4A5C-B58F-7673926A81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E2A942-8E09-42B3-9055-EF59B697D8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874886-8EDB-4905-A4A2-FC22A2FA38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A8064A3-DF5A-4B89-820E-60B6C1CB16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54FF43-637C-474D-947A-E4D88179F4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68E58A-9C9D-4B5D-ADAE-18E9809D5B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CC8362-DED1-4D12-97A4-D9E42D71C3F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96BC34-2215-44AD-8B86-0781505D54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552F4D8-C5C4-48C4-8D38-3F622AD4CC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pic>
        <p:nvPicPr>
          <p:cNvPr id="3075" name="Picture 7" descr="DSC06200"/>
          <p:cNvPicPr>
            <a:picLocks noChangeAspect="1" noChangeArrowheads="1"/>
          </p:cNvPicPr>
          <p:nvPr/>
        </p:nvPicPr>
        <p:blipFill>
          <a:blip r:embed="rId2" cstate="print"/>
          <a:srcRect/>
          <a:stretch>
            <a:fillRect/>
          </a:stretch>
        </p:blipFill>
        <p:spPr bwMode="auto">
          <a:xfrm>
            <a:off x="609600" y="512763"/>
            <a:ext cx="7848600" cy="5888037"/>
          </a:xfrm>
          <a:prstGeom prst="rect">
            <a:avLst/>
          </a:prstGeom>
          <a:noFill/>
          <a:ln w="9525">
            <a:noFill/>
            <a:miter lim="800000"/>
            <a:headEnd/>
            <a:tailEnd/>
          </a:ln>
        </p:spPr>
      </p:pic>
      <p:sp>
        <p:nvSpPr>
          <p:cNvPr id="3076" name="Rectangle 2"/>
          <p:cNvSpPr>
            <a:spLocks noGrp="1" noChangeArrowheads="1"/>
          </p:cNvSpPr>
          <p:nvPr>
            <p:ph type="ctrTitle"/>
          </p:nvPr>
        </p:nvSpPr>
        <p:spPr>
          <a:xfrm>
            <a:off x="685800" y="1371600"/>
            <a:ext cx="7772400" cy="1470025"/>
          </a:xfrm>
        </p:spPr>
        <p:txBody>
          <a:bodyPr/>
          <a:lstStyle/>
          <a:p>
            <a:pPr eaLnBrk="1" hangingPunct="1"/>
            <a:r>
              <a:rPr lang="en-US" sz="8800" b="1" dirty="0" smtClean="0">
                <a:latin typeface="Berlin Sans FB Demi" pitchFamily="34" charset="0"/>
              </a:rPr>
              <a:t>Weather &amp; Climate</a:t>
            </a:r>
          </a:p>
        </p:txBody>
      </p:sp>
      <p:sp>
        <p:nvSpPr>
          <p:cNvPr id="5" name="TextBox 4"/>
          <p:cNvSpPr txBox="1"/>
          <p:nvPr/>
        </p:nvSpPr>
        <p:spPr>
          <a:xfrm>
            <a:off x="1600200" y="3581400"/>
            <a:ext cx="6096000" cy="707886"/>
          </a:xfrm>
          <a:prstGeom prst="rect">
            <a:avLst/>
          </a:prstGeom>
          <a:noFill/>
        </p:spPr>
        <p:txBody>
          <a:bodyPr wrap="square" rtlCol="0">
            <a:spAutoFit/>
          </a:bodyPr>
          <a:lstStyle/>
          <a:p>
            <a:pPr algn="ctr"/>
            <a:r>
              <a:rPr lang="en-CA" sz="4000" b="1" dirty="0" smtClean="0"/>
              <a:t>What’s the difference?</a:t>
            </a:r>
            <a:endParaRPr lang="en-CA" sz="4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295400"/>
          </a:xfrm>
        </p:spPr>
        <p:txBody>
          <a:bodyPr/>
          <a:lstStyle/>
          <a:p>
            <a:pPr algn="l"/>
            <a:r>
              <a:rPr lang="en-CA" sz="3200" b="1" dirty="0" smtClean="0">
                <a:latin typeface="Myriad Web" pitchFamily="34" charset="0"/>
              </a:rPr>
              <a:t>Climate describes the pattern of weather over a period of years in a given place.</a:t>
            </a:r>
            <a:endParaRPr lang="en-CA" sz="3200" b="1" dirty="0">
              <a:latin typeface="Myriad Web" pitchFamily="34" charset="0"/>
            </a:endParaRPr>
          </a:p>
        </p:txBody>
      </p:sp>
      <p:sp>
        <p:nvSpPr>
          <p:cNvPr id="41986" name="AutoShape 2" descr="Image result for vancouv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41988" name="Picture 4" descr="Image result for halifax"/>
          <p:cNvPicPr>
            <a:picLocks noChangeAspect="1" noChangeArrowheads="1"/>
          </p:cNvPicPr>
          <p:nvPr/>
        </p:nvPicPr>
        <p:blipFill>
          <a:blip r:embed="rId2" cstate="print"/>
          <a:srcRect/>
          <a:stretch>
            <a:fillRect/>
          </a:stretch>
        </p:blipFill>
        <p:spPr bwMode="auto">
          <a:xfrm>
            <a:off x="5181600" y="2286000"/>
            <a:ext cx="2895600" cy="2148348"/>
          </a:xfrm>
          <a:prstGeom prst="rect">
            <a:avLst/>
          </a:prstGeom>
          <a:noFill/>
        </p:spPr>
      </p:pic>
      <p:pic>
        <p:nvPicPr>
          <p:cNvPr id="6" name="Picture 5" descr="vancouver.jpg"/>
          <p:cNvPicPr>
            <a:picLocks noChangeAspect="1"/>
          </p:cNvPicPr>
          <p:nvPr/>
        </p:nvPicPr>
        <p:blipFill>
          <a:blip r:embed="rId3" cstate="print"/>
          <a:stretch>
            <a:fillRect/>
          </a:stretch>
        </p:blipFill>
        <p:spPr>
          <a:xfrm>
            <a:off x="838200" y="2286000"/>
            <a:ext cx="3563112" cy="2133600"/>
          </a:xfrm>
          <a:prstGeom prst="rect">
            <a:avLst/>
          </a:prstGeom>
        </p:spPr>
      </p:pic>
      <p:sp>
        <p:nvSpPr>
          <p:cNvPr id="7" name="TextBox 6"/>
          <p:cNvSpPr txBox="1"/>
          <p:nvPr/>
        </p:nvSpPr>
        <p:spPr>
          <a:xfrm>
            <a:off x="990600" y="1676400"/>
            <a:ext cx="3124200" cy="523220"/>
          </a:xfrm>
          <a:prstGeom prst="rect">
            <a:avLst/>
          </a:prstGeom>
          <a:noFill/>
        </p:spPr>
        <p:txBody>
          <a:bodyPr wrap="square" rtlCol="0">
            <a:spAutoFit/>
          </a:bodyPr>
          <a:lstStyle/>
          <a:p>
            <a:pPr algn="ctr"/>
            <a:r>
              <a:rPr lang="en-CA" sz="2800" b="1" dirty="0" smtClean="0"/>
              <a:t>Vancouver</a:t>
            </a:r>
            <a:endParaRPr lang="en-CA" sz="2800" b="1" dirty="0"/>
          </a:p>
        </p:txBody>
      </p:sp>
      <p:sp>
        <p:nvSpPr>
          <p:cNvPr id="8" name="TextBox 7"/>
          <p:cNvSpPr txBox="1"/>
          <p:nvPr/>
        </p:nvSpPr>
        <p:spPr>
          <a:xfrm>
            <a:off x="5029200" y="1676400"/>
            <a:ext cx="3124200" cy="523220"/>
          </a:xfrm>
          <a:prstGeom prst="rect">
            <a:avLst/>
          </a:prstGeom>
          <a:noFill/>
        </p:spPr>
        <p:txBody>
          <a:bodyPr wrap="square" rtlCol="0">
            <a:spAutoFit/>
          </a:bodyPr>
          <a:lstStyle/>
          <a:p>
            <a:pPr algn="ctr"/>
            <a:r>
              <a:rPr lang="en-CA" sz="2800" b="1" dirty="0" smtClean="0"/>
              <a:t>Halifax</a:t>
            </a:r>
            <a:endParaRPr lang="en-CA" sz="2800" b="1" dirty="0"/>
          </a:p>
        </p:txBody>
      </p:sp>
      <p:sp>
        <p:nvSpPr>
          <p:cNvPr id="9" name="TextBox 8"/>
          <p:cNvSpPr txBox="1"/>
          <p:nvPr/>
        </p:nvSpPr>
        <p:spPr>
          <a:xfrm>
            <a:off x="990600" y="4724400"/>
            <a:ext cx="3352800" cy="1200329"/>
          </a:xfrm>
          <a:prstGeom prst="rect">
            <a:avLst/>
          </a:prstGeom>
          <a:noFill/>
        </p:spPr>
        <p:txBody>
          <a:bodyPr wrap="square" rtlCol="0">
            <a:spAutoFit/>
          </a:bodyPr>
          <a:lstStyle/>
          <a:p>
            <a:pPr>
              <a:buFont typeface="Wingdings" pitchFamily="2" charset="2"/>
              <a:buChar char="§"/>
            </a:pPr>
            <a:r>
              <a:rPr lang="en-CA" dirty="0" smtClean="0"/>
              <a:t>One of the warmest cities in Canada</a:t>
            </a:r>
          </a:p>
          <a:p>
            <a:pPr>
              <a:buFont typeface="Wingdings" pitchFamily="2" charset="2"/>
              <a:buChar char="§"/>
            </a:pPr>
            <a:r>
              <a:rPr lang="en-CA" dirty="0" smtClean="0"/>
              <a:t>Has a mild winter with little snow</a:t>
            </a:r>
            <a:endParaRPr lang="en-CA" dirty="0"/>
          </a:p>
        </p:txBody>
      </p:sp>
      <p:sp>
        <p:nvSpPr>
          <p:cNvPr id="10" name="TextBox 9"/>
          <p:cNvSpPr txBox="1"/>
          <p:nvPr/>
        </p:nvSpPr>
        <p:spPr>
          <a:xfrm>
            <a:off x="5105400" y="4800600"/>
            <a:ext cx="3352800" cy="923330"/>
          </a:xfrm>
          <a:prstGeom prst="rect">
            <a:avLst/>
          </a:prstGeom>
          <a:noFill/>
        </p:spPr>
        <p:txBody>
          <a:bodyPr wrap="square" rtlCol="0">
            <a:spAutoFit/>
          </a:bodyPr>
          <a:lstStyle/>
          <a:p>
            <a:pPr>
              <a:buFont typeface="Wingdings" pitchFamily="2" charset="2"/>
              <a:buChar char="§"/>
            </a:pPr>
            <a:r>
              <a:rPr lang="en-CA" dirty="0" smtClean="0"/>
              <a:t>A colder winter and more </a:t>
            </a:r>
            <a:r>
              <a:rPr lang="en-CA" dirty="0" smtClean="0"/>
              <a:t>s</a:t>
            </a:r>
            <a:r>
              <a:rPr lang="en-CA" dirty="0" smtClean="0"/>
              <a:t>now</a:t>
            </a:r>
          </a:p>
          <a:p>
            <a:pPr>
              <a:buFont typeface="Wingdings" pitchFamily="2" charset="2"/>
              <a:buChar char="§"/>
            </a:pPr>
            <a:r>
              <a:rPr lang="en-CA" dirty="0" smtClean="0"/>
              <a:t>Shorter summer</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9219" name="Rectangle 2"/>
          <p:cNvSpPr>
            <a:spLocks noGrp="1" noChangeArrowheads="1"/>
          </p:cNvSpPr>
          <p:nvPr>
            <p:ph type="title"/>
          </p:nvPr>
        </p:nvSpPr>
        <p:spPr>
          <a:xfrm>
            <a:off x="457200" y="-76200"/>
            <a:ext cx="8229600" cy="1143000"/>
          </a:xfrm>
        </p:spPr>
        <p:txBody>
          <a:bodyPr/>
          <a:lstStyle/>
          <a:p>
            <a:pPr eaLnBrk="1" hangingPunct="1"/>
            <a:r>
              <a:rPr lang="en-US" sz="4800" b="1" dirty="0" smtClean="0">
                <a:latin typeface="Myriad Web" pitchFamily="34" charset="0"/>
              </a:rPr>
              <a:t>Climate Zones:</a:t>
            </a:r>
          </a:p>
        </p:txBody>
      </p:sp>
      <p:sp>
        <p:nvSpPr>
          <p:cNvPr id="9221" name="Rectangle 14"/>
          <p:cNvSpPr>
            <a:spLocks noChangeArrowheads="1"/>
          </p:cNvSpPr>
          <p:nvPr/>
        </p:nvSpPr>
        <p:spPr bwMode="auto">
          <a:xfrm>
            <a:off x="304800" y="1371600"/>
            <a:ext cx="8534400" cy="4876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2290" name="Picture 2" descr="http://www.mrgunnells.com/uploads/1/0/6/6/10664026/1190285_orig.jpg"/>
          <p:cNvPicPr>
            <a:picLocks noChangeAspect="1" noChangeArrowheads="1"/>
          </p:cNvPicPr>
          <p:nvPr/>
        </p:nvPicPr>
        <p:blipFill>
          <a:blip r:embed="rId3" cstate="print"/>
          <a:srcRect/>
          <a:stretch>
            <a:fillRect/>
          </a:stretch>
        </p:blipFill>
        <p:spPr bwMode="auto">
          <a:xfrm>
            <a:off x="381000" y="1143000"/>
            <a:ext cx="8458200" cy="5159503"/>
          </a:xfrm>
          <a:prstGeom prst="rect">
            <a:avLst/>
          </a:prstGeom>
          <a:noFill/>
        </p:spPr>
      </p:pic>
      <p:sp>
        <p:nvSpPr>
          <p:cNvPr id="9" name="5-Point Star 8"/>
          <p:cNvSpPr/>
          <p:nvPr/>
        </p:nvSpPr>
        <p:spPr>
          <a:xfrm>
            <a:off x="2819400" y="2362200"/>
            <a:ext cx="457200" cy="4572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0243" name="Rectangle 3"/>
          <p:cNvSpPr>
            <a:spLocks noGrp="1" noChangeArrowheads="1"/>
          </p:cNvSpPr>
          <p:nvPr>
            <p:ph type="title"/>
          </p:nvPr>
        </p:nvSpPr>
        <p:spPr>
          <a:xfrm>
            <a:off x="457200" y="-76200"/>
            <a:ext cx="8229600" cy="1143000"/>
          </a:xfrm>
        </p:spPr>
        <p:txBody>
          <a:bodyPr/>
          <a:lstStyle/>
          <a:p>
            <a:pPr eaLnBrk="1" hangingPunct="1"/>
            <a:r>
              <a:rPr lang="en-US" sz="4800" b="1" smtClean="0">
                <a:latin typeface="Myriad Web" pitchFamily="34" charset="0"/>
              </a:rPr>
              <a:t>Climate Zones:</a:t>
            </a:r>
          </a:p>
        </p:txBody>
      </p:sp>
      <p:sp>
        <p:nvSpPr>
          <p:cNvPr id="10244" name="Text Box 4"/>
          <p:cNvSpPr txBox="1">
            <a:spLocks noChangeArrowheads="1"/>
          </p:cNvSpPr>
          <p:nvPr/>
        </p:nvSpPr>
        <p:spPr bwMode="auto">
          <a:xfrm>
            <a:off x="2286000" y="990600"/>
            <a:ext cx="4495800" cy="914400"/>
          </a:xfrm>
          <a:prstGeom prst="rect">
            <a:avLst/>
          </a:prstGeom>
          <a:noFill/>
          <a:ln w="9525">
            <a:noFill/>
            <a:miter lim="800000"/>
            <a:headEnd/>
            <a:tailEnd/>
          </a:ln>
        </p:spPr>
        <p:txBody>
          <a:bodyPr>
            <a:spAutoFit/>
          </a:bodyPr>
          <a:lstStyle/>
          <a:p>
            <a:pPr algn="ctr">
              <a:spcBef>
                <a:spcPct val="50000"/>
              </a:spcBef>
            </a:pPr>
            <a:r>
              <a:rPr lang="en-US" b="1">
                <a:latin typeface="Arial" charset="0"/>
              </a:rPr>
              <a:t>Mid-Latitude &amp; Subtropical Climates</a:t>
            </a:r>
          </a:p>
          <a:p>
            <a:pPr algn="ctr">
              <a:spcBef>
                <a:spcPct val="50000"/>
              </a:spcBef>
            </a:pPr>
            <a:endParaRPr lang="en-US" sz="2400" b="1"/>
          </a:p>
        </p:txBody>
      </p:sp>
      <p:sp>
        <p:nvSpPr>
          <p:cNvPr id="10245" name="Text Box 6"/>
          <p:cNvSpPr txBox="1">
            <a:spLocks noChangeArrowheads="1"/>
          </p:cNvSpPr>
          <p:nvPr/>
        </p:nvSpPr>
        <p:spPr bwMode="auto">
          <a:xfrm>
            <a:off x="381000" y="6172200"/>
            <a:ext cx="8382000" cy="1054100"/>
          </a:xfrm>
          <a:prstGeom prst="rect">
            <a:avLst/>
          </a:prstGeom>
          <a:noFill/>
          <a:ln w="9525">
            <a:noFill/>
            <a:miter lim="800000"/>
            <a:headEnd/>
            <a:tailEnd/>
          </a:ln>
        </p:spPr>
        <p:txBody>
          <a:bodyPr>
            <a:spAutoFit/>
          </a:bodyPr>
          <a:lstStyle/>
          <a:p>
            <a:pPr algn="ctr">
              <a:spcBef>
                <a:spcPct val="50000"/>
              </a:spcBef>
            </a:pPr>
            <a:r>
              <a:rPr lang="en-US">
                <a:latin typeface="Arial" charset="0"/>
              </a:rPr>
              <a:t>affected by two air masses: tropical air moving toward poles and </a:t>
            </a:r>
            <a:br>
              <a:rPr lang="en-US">
                <a:latin typeface="Arial" charset="0"/>
              </a:rPr>
            </a:br>
            <a:r>
              <a:rPr lang="en-US">
                <a:latin typeface="Arial" charset="0"/>
              </a:rPr>
              <a:t>polar air masses moving toward equator</a:t>
            </a:r>
          </a:p>
          <a:p>
            <a:pPr algn="ctr">
              <a:spcBef>
                <a:spcPct val="50000"/>
              </a:spcBef>
            </a:pPr>
            <a:endParaRPr lang="en-US">
              <a:latin typeface="Arial" charset="0"/>
            </a:endParaRPr>
          </a:p>
        </p:txBody>
      </p:sp>
      <p:sp>
        <p:nvSpPr>
          <p:cNvPr id="10246" name="Rectangle 8"/>
          <p:cNvSpPr>
            <a:spLocks noChangeArrowheads="1"/>
          </p:cNvSpPr>
          <p:nvPr/>
        </p:nvSpPr>
        <p:spPr bwMode="auto">
          <a:xfrm>
            <a:off x="304800" y="1371600"/>
            <a:ext cx="8534400" cy="4876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0247" name="Picture 7" descr="800px-World_map_temperate_svg"/>
          <p:cNvPicPr>
            <a:picLocks noChangeArrowheads="1"/>
          </p:cNvPicPr>
          <p:nvPr/>
        </p:nvPicPr>
        <p:blipFill>
          <a:blip r:embed="rId3" cstate="print"/>
          <a:srcRect/>
          <a:stretch>
            <a:fillRect/>
          </a:stretch>
        </p:blipFill>
        <p:spPr bwMode="auto">
          <a:xfrm>
            <a:off x="381000" y="1447800"/>
            <a:ext cx="83820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1267" name="Rectangle 3"/>
          <p:cNvSpPr>
            <a:spLocks noGrp="1" noChangeArrowheads="1"/>
          </p:cNvSpPr>
          <p:nvPr>
            <p:ph type="title"/>
          </p:nvPr>
        </p:nvSpPr>
        <p:spPr>
          <a:xfrm>
            <a:off x="457200" y="-76200"/>
            <a:ext cx="8229600" cy="1143000"/>
          </a:xfrm>
        </p:spPr>
        <p:txBody>
          <a:bodyPr/>
          <a:lstStyle/>
          <a:p>
            <a:pPr eaLnBrk="1" hangingPunct="1"/>
            <a:r>
              <a:rPr lang="en-US" sz="4800" b="1" smtClean="0">
                <a:latin typeface="Myriad Web" pitchFamily="34" charset="0"/>
              </a:rPr>
              <a:t>Climate Zones:</a:t>
            </a:r>
          </a:p>
        </p:txBody>
      </p:sp>
      <p:sp>
        <p:nvSpPr>
          <p:cNvPr id="11268" name="Text Box 4"/>
          <p:cNvSpPr txBox="1">
            <a:spLocks noChangeArrowheads="1"/>
          </p:cNvSpPr>
          <p:nvPr/>
        </p:nvSpPr>
        <p:spPr bwMode="auto">
          <a:xfrm>
            <a:off x="2286000" y="990600"/>
            <a:ext cx="4495800" cy="914400"/>
          </a:xfrm>
          <a:prstGeom prst="rect">
            <a:avLst/>
          </a:prstGeom>
          <a:noFill/>
          <a:ln w="9525">
            <a:noFill/>
            <a:miter lim="800000"/>
            <a:headEnd/>
            <a:tailEnd/>
          </a:ln>
        </p:spPr>
        <p:txBody>
          <a:bodyPr>
            <a:spAutoFit/>
          </a:bodyPr>
          <a:lstStyle/>
          <a:p>
            <a:pPr algn="ctr">
              <a:spcBef>
                <a:spcPct val="50000"/>
              </a:spcBef>
            </a:pPr>
            <a:r>
              <a:rPr lang="en-US" b="1">
                <a:latin typeface="Arial" charset="0"/>
              </a:rPr>
              <a:t>High-Latitude Climates</a:t>
            </a:r>
          </a:p>
          <a:p>
            <a:pPr algn="ctr">
              <a:spcBef>
                <a:spcPct val="50000"/>
              </a:spcBef>
            </a:pPr>
            <a:endParaRPr lang="en-US" sz="2400" b="1"/>
          </a:p>
        </p:txBody>
      </p:sp>
      <p:sp>
        <p:nvSpPr>
          <p:cNvPr id="11269" name="Text Box 5"/>
          <p:cNvSpPr txBox="1">
            <a:spLocks noChangeArrowheads="1"/>
          </p:cNvSpPr>
          <p:nvPr/>
        </p:nvSpPr>
        <p:spPr bwMode="auto">
          <a:xfrm>
            <a:off x="381000" y="6262688"/>
            <a:ext cx="8382000" cy="366712"/>
          </a:xfrm>
          <a:prstGeom prst="rect">
            <a:avLst/>
          </a:prstGeom>
          <a:noFill/>
          <a:ln w="9525">
            <a:noFill/>
            <a:miter lim="800000"/>
            <a:headEnd/>
            <a:tailEnd/>
          </a:ln>
        </p:spPr>
        <p:txBody>
          <a:bodyPr>
            <a:spAutoFit/>
          </a:bodyPr>
          <a:lstStyle/>
          <a:p>
            <a:pPr algn="ctr"/>
            <a:r>
              <a:rPr lang="en-US">
                <a:latin typeface="Arial" charset="0"/>
              </a:rPr>
              <a:t>dominated by polar and arctic air masses</a:t>
            </a:r>
          </a:p>
        </p:txBody>
      </p:sp>
      <p:sp>
        <p:nvSpPr>
          <p:cNvPr id="11270" name="Rectangle 8"/>
          <p:cNvSpPr>
            <a:spLocks noChangeArrowheads="1"/>
          </p:cNvSpPr>
          <p:nvPr/>
        </p:nvSpPr>
        <p:spPr bwMode="auto">
          <a:xfrm>
            <a:off x="304800" y="1371600"/>
            <a:ext cx="8534400" cy="4876800"/>
          </a:xfrm>
          <a:prstGeom prst="rect">
            <a:avLst/>
          </a:prstGeom>
          <a:solidFill>
            <a:schemeClr val="accent1"/>
          </a:solidFill>
          <a:ln w="9525">
            <a:solidFill>
              <a:schemeClr val="tx1"/>
            </a:solidFill>
            <a:miter lim="800000"/>
            <a:headEnd/>
            <a:tailEnd/>
          </a:ln>
        </p:spPr>
        <p:txBody>
          <a:bodyPr wrap="none" anchor="ctr"/>
          <a:lstStyle/>
          <a:p>
            <a:endParaRPr lang="en-US"/>
          </a:p>
        </p:txBody>
      </p:sp>
      <p:pic>
        <p:nvPicPr>
          <p:cNvPr id="11271" name="Picture 7" descr="800px-World_map_frigid_svg"/>
          <p:cNvPicPr>
            <a:picLocks noChangeArrowheads="1"/>
          </p:cNvPicPr>
          <p:nvPr/>
        </p:nvPicPr>
        <p:blipFill>
          <a:blip r:embed="rId3" cstate="print"/>
          <a:srcRect/>
          <a:stretch>
            <a:fillRect/>
          </a:stretch>
        </p:blipFill>
        <p:spPr bwMode="auto">
          <a:xfrm>
            <a:off x="381000" y="1447800"/>
            <a:ext cx="83820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2291" name="Rectangle 3"/>
          <p:cNvSpPr>
            <a:spLocks noGrp="1" noChangeArrowheads="1"/>
          </p:cNvSpPr>
          <p:nvPr>
            <p:ph type="title"/>
          </p:nvPr>
        </p:nvSpPr>
        <p:spPr>
          <a:xfrm>
            <a:off x="457200" y="152400"/>
            <a:ext cx="8229600" cy="1143000"/>
          </a:xfrm>
        </p:spPr>
        <p:txBody>
          <a:bodyPr/>
          <a:lstStyle/>
          <a:p>
            <a:pPr eaLnBrk="1" hangingPunct="1"/>
            <a:r>
              <a:rPr lang="en-US" b="1" dirty="0" smtClean="0">
                <a:latin typeface="Myriad Web" pitchFamily="34" charset="0"/>
              </a:rPr>
              <a:t>In which climate zone does </a:t>
            </a:r>
            <a:r>
              <a:rPr lang="en-US" b="1" dirty="0" smtClean="0">
                <a:latin typeface="Myriad Web" pitchFamily="34" charset="0"/>
              </a:rPr>
              <a:t>Nova Scotia </a:t>
            </a:r>
            <a:r>
              <a:rPr lang="en-US" b="1" dirty="0" smtClean="0">
                <a:latin typeface="Myriad Web" pitchFamily="34" charset="0"/>
              </a:rPr>
              <a:t>belong?</a:t>
            </a:r>
          </a:p>
        </p:txBody>
      </p:sp>
      <p:pic>
        <p:nvPicPr>
          <p:cNvPr id="12292" name="Picture 9" descr="800px-World_map_frigid_svg"/>
          <p:cNvPicPr>
            <a:picLocks noChangeArrowheads="1"/>
          </p:cNvPicPr>
          <p:nvPr/>
        </p:nvPicPr>
        <p:blipFill>
          <a:blip r:embed="rId3" cstate="print"/>
          <a:srcRect/>
          <a:stretch>
            <a:fillRect/>
          </a:stretch>
        </p:blipFill>
        <p:spPr bwMode="auto">
          <a:xfrm>
            <a:off x="457200" y="1676400"/>
            <a:ext cx="3657600" cy="2041525"/>
          </a:xfrm>
          <a:prstGeom prst="rect">
            <a:avLst/>
          </a:prstGeom>
          <a:noFill/>
          <a:ln w="9525">
            <a:noFill/>
            <a:miter lim="800000"/>
            <a:headEnd/>
            <a:tailEnd/>
          </a:ln>
        </p:spPr>
      </p:pic>
      <p:pic>
        <p:nvPicPr>
          <p:cNvPr id="12293" name="Picture 10" descr="800px-World_map_temperate_svg"/>
          <p:cNvPicPr>
            <a:picLocks noChangeArrowheads="1"/>
          </p:cNvPicPr>
          <p:nvPr/>
        </p:nvPicPr>
        <p:blipFill>
          <a:blip r:embed="rId4" cstate="print"/>
          <a:srcRect/>
          <a:stretch>
            <a:fillRect/>
          </a:stretch>
        </p:blipFill>
        <p:spPr bwMode="auto">
          <a:xfrm>
            <a:off x="5105400" y="1676400"/>
            <a:ext cx="3581400" cy="2000250"/>
          </a:xfrm>
          <a:prstGeom prst="rect">
            <a:avLst/>
          </a:prstGeom>
          <a:noFill/>
          <a:ln w="9525">
            <a:noFill/>
            <a:miter lim="800000"/>
            <a:headEnd/>
            <a:tailEnd/>
          </a:ln>
        </p:spPr>
      </p:pic>
      <p:pic>
        <p:nvPicPr>
          <p:cNvPr id="12294" name="Picture 11" descr="800px-World_map_torrid_svg"/>
          <p:cNvPicPr>
            <a:picLocks noChangeAspect="1" noChangeArrowheads="1"/>
          </p:cNvPicPr>
          <p:nvPr/>
        </p:nvPicPr>
        <p:blipFill>
          <a:blip r:embed="rId5" cstate="print"/>
          <a:srcRect/>
          <a:stretch>
            <a:fillRect/>
          </a:stretch>
        </p:blipFill>
        <p:spPr bwMode="auto">
          <a:xfrm>
            <a:off x="2667000" y="4343400"/>
            <a:ext cx="3810000" cy="2128838"/>
          </a:xfrm>
          <a:prstGeom prst="rect">
            <a:avLst/>
          </a:prstGeom>
          <a:noFill/>
          <a:ln w="9525">
            <a:noFill/>
            <a:miter lim="800000"/>
            <a:headEnd/>
            <a:tailEnd/>
          </a:ln>
        </p:spPr>
      </p:pic>
      <p:sp>
        <p:nvSpPr>
          <p:cNvPr id="12295" name="Text Box 12"/>
          <p:cNvSpPr txBox="1">
            <a:spLocks noChangeArrowheads="1"/>
          </p:cNvSpPr>
          <p:nvPr/>
        </p:nvSpPr>
        <p:spPr bwMode="auto">
          <a:xfrm>
            <a:off x="457200" y="37338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high latitude</a:t>
            </a:r>
          </a:p>
        </p:txBody>
      </p:sp>
      <p:sp>
        <p:nvSpPr>
          <p:cNvPr id="12296" name="Text Box 13"/>
          <p:cNvSpPr txBox="1">
            <a:spLocks noChangeArrowheads="1"/>
          </p:cNvSpPr>
          <p:nvPr/>
        </p:nvSpPr>
        <p:spPr bwMode="auto">
          <a:xfrm>
            <a:off x="5029200" y="36576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mid latitude</a:t>
            </a:r>
          </a:p>
        </p:txBody>
      </p:sp>
      <p:sp>
        <p:nvSpPr>
          <p:cNvPr id="12297" name="Text Box 14"/>
          <p:cNvSpPr txBox="1">
            <a:spLocks noChangeArrowheads="1"/>
          </p:cNvSpPr>
          <p:nvPr/>
        </p:nvSpPr>
        <p:spPr bwMode="auto">
          <a:xfrm>
            <a:off x="2743200" y="6415088"/>
            <a:ext cx="3657600" cy="366712"/>
          </a:xfrm>
          <a:prstGeom prst="rect">
            <a:avLst/>
          </a:prstGeom>
          <a:noFill/>
          <a:ln w="9525">
            <a:noFill/>
            <a:miter lim="800000"/>
            <a:headEnd/>
            <a:tailEnd/>
          </a:ln>
        </p:spPr>
        <p:txBody>
          <a:bodyPr>
            <a:spAutoFit/>
          </a:bodyPr>
          <a:lstStyle/>
          <a:p>
            <a:pPr algn="ctr">
              <a:spcBef>
                <a:spcPct val="50000"/>
              </a:spcBef>
            </a:pPr>
            <a:r>
              <a:rPr lang="en-US">
                <a:latin typeface="Arial" charset="0"/>
              </a:rPr>
              <a:t>low latitude</a:t>
            </a:r>
          </a:p>
        </p:txBody>
      </p:sp>
      <p:sp>
        <p:nvSpPr>
          <p:cNvPr id="50191" name="Text Box 15"/>
          <p:cNvSpPr txBox="1">
            <a:spLocks noChangeArrowheads="1"/>
          </p:cNvSpPr>
          <p:nvPr/>
        </p:nvSpPr>
        <p:spPr bwMode="auto">
          <a:xfrm>
            <a:off x="457200" y="4495800"/>
            <a:ext cx="1752600" cy="1200329"/>
          </a:xfrm>
          <a:prstGeom prst="rect">
            <a:avLst/>
          </a:prstGeom>
          <a:solidFill>
            <a:schemeClr val="bg1"/>
          </a:solidFill>
          <a:ln w="9525">
            <a:noFill/>
            <a:miter lim="800000"/>
            <a:headEnd/>
            <a:tailEnd/>
          </a:ln>
        </p:spPr>
        <p:txBody>
          <a:bodyPr>
            <a:spAutoFit/>
          </a:bodyPr>
          <a:lstStyle/>
          <a:p>
            <a:pPr algn="ctr">
              <a:spcBef>
                <a:spcPct val="50000"/>
              </a:spcBef>
            </a:pPr>
            <a:r>
              <a:rPr lang="en-US" b="1" dirty="0">
                <a:latin typeface="Arial" charset="0"/>
              </a:rPr>
              <a:t>Hint:</a:t>
            </a:r>
            <a:br>
              <a:rPr lang="en-US" b="1" dirty="0">
                <a:latin typeface="Arial" charset="0"/>
              </a:rPr>
            </a:br>
            <a:r>
              <a:rPr lang="en-US" b="1" dirty="0" smtClean="0">
                <a:latin typeface="Arial" charset="0"/>
              </a:rPr>
              <a:t>Consider the number of seasons.</a:t>
            </a:r>
            <a:endParaRPr lang="en-US"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91"/>
                                        </p:tgtEl>
                                        <p:attrNameLst>
                                          <p:attrName>style.visibility</p:attrName>
                                        </p:attrNameLst>
                                      </p:cBhvr>
                                      <p:to>
                                        <p:strVal val="visible"/>
                                      </p:to>
                                    </p:set>
                                    <p:animEffect transition="in" filter="dissolve">
                                      <p:cBhvr>
                                        <p:cTn id="7" dur="500"/>
                                        <p:tgtEl>
                                          <p:spTgt spid="50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12291" name="Rectangle 3"/>
          <p:cNvSpPr>
            <a:spLocks noGrp="1" noChangeArrowheads="1"/>
          </p:cNvSpPr>
          <p:nvPr>
            <p:ph type="title"/>
          </p:nvPr>
        </p:nvSpPr>
        <p:spPr>
          <a:xfrm>
            <a:off x="457200" y="152400"/>
            <a:ext cx="8229600" cy="1143000"/>
          </a:xfrm>
        </p:spPr>
        <p:txBody>
          <a:bodyPr/>
          <a:lstStyle/>
          <a:p>
            <a:pPr eaLnBrk="1" hangingPunct="1"/>
            <a:r>
              <a:rPr lang="en-US" b="1" dirty="0" smtClean="0">
                <a:latin typeface="Myriad Web" pitchFamily="34" charset="0"/>
              </a:rPr>
              <a:t>In which climate zone does </a:t>
            </a:r>
            <a:r>
              <a:rPr lang="en-US" b="1" dirty="0" smtClean="0">
                <a:latin typeface="Myriad Web" pitchFamily="34" charset="0"/>
              </a:rPr>
              <a:t>Nova Scotia </a:t>
            </a:r>
            <a:r>
              <a:rPr lang="en-US" b="1" dirty="0" smtClean="0">
                <a:latin typeface="Myriad Web" pitchFamily="34" charset="0"/>
              </a:rPr>
              <a:t>belong?</a:t>
            </a:r>
          </a:p>
        </p:txBody>
      </p:sp>
      <p:pic>
        <p:nvPicPr>
          <p:cNvPr id="12292" name="Picture 9" descr="800px-World_map_frigid_svg"/>
          <p:cNvPicPr>
            <a:picLocks noChangeArrowheads="1"/>
          </p:cNvPicPr>
          <p:nvPr/>
        </p:nvPicPr>
        <p:blipFill>
          <a:blip r:embed="rId3" cstate="print"/>
          <a:srcRect/>
          <a:stretch>
            <a:fillRect/>
          </a:stretch>
        </p:blipFill>
        <p:spPr bwMode="auto">
          <a:xfrm>
            <a:off x="457200" y="1676400"/>
            <a:ext cx="3657600" cy="2041525"/>
          </a:xfrm>
          <a:prstGeom prst="rect">
            <a:avLst/>
          </a:prstGeom>
          <a:noFill/>
          <a:ln w="9525">
            <a:noFill/>
            <a:miter lim="800000"/>
            <a:headEnd/>
            <a:tailEnd/>
          </a:ln>
        </p:spPr>
      </p:pic>
      <p:pic>
        <p:nvPicPr>
          <p:cNvPr id="12293" name="Picture 10" descr="800px-World_map_temperate_svg"/>
          <p:cNvPicPr>
            <a:picLocks noChangeArrowheads="1"/>
          </p:cNvPicPr>
          <p:nvPr/>
        </p:nvPicPr>
        <p:blipFill>
          <a:blip r:embed="rId4" cstate="print"/>
          <a:srcRect/>
          <a:stretch>
            <a:fillRect/>
          </a:stretch>
        </p:blipFill>
        <p:spPr bwMode="auto">
          <a:xfrm>
            <a:off x="5105400" y="1676400"/>
            <a:ext cx="3581400" cy="2000250"/>
          </a:xfrm>
          <a:prstGeom prst="rect">
            <a:avLst/>
          </a:prstGeom>
          <a:noFill/>
          <a:ln w="9525">
            <a:noFill/>
            <a:miter lim="800000"/>
            <a:headEnd/>
            <a:tailEnd/>
          </a:ln>
        </p:spPr>
      </p:pic>
      <p:pic>
        <p:nvPicPr>
          <p:cNvPr id="12294" name="Picture 11" descr="800px-World_map_torrid_svg"/>
          <p:cNvPicPr>
            <a:picLocks noChangeAspect="1" noChangeArrowheads="1"/>
          </p:cNvPicPr>
          <p:nvPr/>
        </p:nvPicPr>
        <p:blipFill>
          <a:blip r:embed="rId5" cstate="print"/>
          <a:srcRect/>
          <a:stretch>
            <a:fillRect/>
          </a:stretch>
        </p:blipFill>
        <p:spPr bwMode="auto">
          <a:xfrm>
            <a:off x="2667000" y="4343400"/>
            <a:ext cx="3810000" cy="2128838"/>
          </a:xfrm>
          <a:prstGeom prst="rect">
            <a:avLst/>
          </a:prstGeom>
          <a:noFill/>
          <a:ln w="9525">
            <a:noFill/>
            <a:miter lim="800000"/>
            <a:headEnd/>
            <a:tailEnd/>
          </a:ln>
        </p:spPr>
      </p:pic>
      <p:sp>
        <p:nvSpPr>
          <p:cNvPr id="12295" name="Text Box 12"/>
          <p:cNvSpPr txBox="1">
            <a:spLocks noChangeArrowheads="1"/>
          </p:cNvSpPr>
          <p:nvPr/>
        </p:nvSpPr>
        <p:spPr bwMode="auto">
          <a:xfrm>
            <a:off x="457200" y="37338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high latitude</a:t>
            </a:r>
          </a:p>
        </p:txBody>
      </p:sp>
      <p:sp>
        <p:nvSpPr>
          <p:cNvPr id="12296" name="Text Box 13"/>
          <p:cNvSpPr txBox="1">
            <a:spLocks noChangeArrowheads="1"/>
          </p:cNvSpPr>
          <p:nvPr/>
        </p:nvSpPr>
        <p:spPr bwMode="auto">
          <a:xfrm>
            <a:off x="5029200" y="3657600"/>
            <a:ext cx="3657600" cy="366713"/>
          </a:xfrm>
          <a:prstGeom prst="rect">
            <a:avLst/>
          </a:prstGeom>
          <a:noFill/>
          <a:ln w="9525">
            <a:noFill/>
            <a:miter lim="800000"/>
            <a:headEnd/>
            <a:tailEnd/>
          </a:ln>
        </p:spPr>
        <p:txBody>
          <a:bodyPr>
            <a:spAutoFit/>
          </a:bodyPr>
          <a:lstStyle/>
          <a:p>
            <a:pPr algn="ctr">
              <a:spcBef>
                <a:spcPct val="50000"/>
              </a:spcBef>
            </a:pPr>
            <a:r>
              <a:rPr lang="en-US">
                <a:latin typeface="Arial" charset="0"/>
              </a:rPr>
              <a:t>mid latitude</a:t>
            </a:r>
          </a:p>
        </p:txBody>
      </p:sp>
      <p:sp>
        <p:nvSpPr>
          <p:cNvPr id="12297" name="Text Box 14"/>
          <p:cNvSpPr txBox="1">
            <a:spLocks noChangeArrowheads="1"/>
          </p:cNvSpPr>
          <p:nvPr/>
        </p:nvSpPr>
        <p:spPr bwMode="auto">
          <a:xfrm>
            <a:off x="2743200" y="6415088"/>
            <a:ext cx="3657600" cy="366712"/>
          </a:xfrm>
          <a:prstGeom prst="rect">
            <a:avLst/>
          </a:prstGeom>
          <a:noFill/>
          <a:ln w="9525">
            <a:noFill/>
            <a:miter lim="800000"/>
            <a:headEnd/>
            <a:tailEnd/>
          </a:ln>
        </p:spPr>
        <p:txBody>
          <a:bodyPr>
            <a:spAutoFit/>
          </a:bodyPr>
          <a:lstStyle/>
          <a:p>
            <a:pPr algn="ctr">
              <a:spcBef>
                <a:spcPct val="50000"/>
              </a:spcBef>
            </a:pPr>
            <a:r>
              <a:rPr lang="en-US">
                <a:latin typeface="Arial" charset="0"/>
              </a:rPr>
              <a:t>low latitude</a:t>
            </a:r>
          </a:p>
        </p:txBody>
      </p:sp>
      <p:sp>
        <p:nvSpPr>
          <p:cNvPr id="50191" name="Text Box 15"/>
          <p:cNvSpPr txBox="1">
            <a:spLocks noChangeArrowheads="1"/>
          </p:cNvSpPr>
          <p:nvPr/>
        </p:nvSpPr>
        <p:spPr bwMode="auto">
          <a:xfrm>
            <a:off x="457200" y="4495800"/>
            <a:ext cx="1752600" cy="1200329"/>
          </a:xfrm>
          <a:prstGeom prst="rect">
            <a:avLst/>
          </a:prstGeom>
          <a:solidFill>
            <a:schemeClr val="bg1"/>
          </a:solidFill>
          <a:ln w="9525">
            <a:noFill/>
            <a:miter lim="800000"/>
            <a:headEnd/>
            <a:tailEnd/>
          </a:ln>
        </p:spPr>
        <p:txBody>
          <a:bodyPr>
            <a:spAutoFit/>
          </a:bodyPr>
          <a:lstStyle/>
          <a:p>
            <a:pPr algn="ctr">
              <a:spcBef>
                <a:spcPct val="50000"/>
              </a:spcBef>
            </a:pPr>
            <a:r>
              <a:rPr lang="en-US" b="1" dirty="0" smtClean="0">
                <a:latin typeface="Arial" charset="0"/>
              </a:rPr>
              <a:t>Nova Scotia belongs </a:t>
            </a:r>
            <a:r>
              <a:rPr lang="en-US" b="1" dirty="0">
                <a:latin typeface="Arial" charset="0"/>
              </a:rPr>
              <a:t>in a  </a:t>
            </a:r>
            <a:r>
              <a:rPr lang="en-US" b="1" dirty="0" smtClean="0">
                <a:latin typeface="Arial" charset="0"/>
              </a:rPr>
              <a:t>mid latitude climate zone</a:t>
            </a:r>
            <a:endParaRPr lang="en-US" b="1" dirty="0">
              <a:latin typeface="Arial" charset="0"/>
            </a:endParaRPr>
          </a:p>
        </p:txBody>
      </p:sp>
      <p:sp>
        <p:nvSpPr>
          <p:cNvPr id="50192" name="Oval 16"/>
          <p:cNvSpPr>
            <a:spLocks noChangeArrowheads="1"/>
          </p:cNvSpPr>
          <p:nvPr/>
        </p:nvSpPr>
        <p:spPr bwMode="auto">
          <a:xfrm>
            <a:off x="4876800" y="1447800"/>
            <a:ext cx="4038600" cy="2667000"/>
          </a:xfrm>
          <a:prstGeom prst="ellipse">
            <a:avLst/>
          </a:prstGeom>
          <a:noFill/>
          <a:ln w="762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91"/>
                                        </p:tgtEl>
                                        <p:attrNameLst>
                                          <p:attrName>style.visibility</p:attrName>
                                        </p:attrNameLst>
                                      </p:cBhvr>
                                      <p:to>
                                        <p:strVal val="visible"/>
                                      </p:to>
                                    </p:set>
                                    <p:animEffect transition="in" filter="dissolve">
                                      <p:cBhvr>
                                        <p:cTn id="7" dur="500"/>
                                        <p:tgtEl>
                                          <p:spTgt spid="50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92"/>
                                        </p:tgtEl>
                                        <p:attrNameLst>
                                          <p:attrName>style.visibility</p:attrName>
                                        </p:attrNameLst>
                                      </p:cBhvr>
                                      <p:to>
                                        <p:strVal val="visible"/>
                                      </p:to>
                                    </p:set>
                                    <p:animEffect transition="in" filter="dissolve">
                                      <p:cBhvr>
                                        <p:cTn id="12" dur="30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91" grpId="0" animBg="1"/>
      <p:bldP spid="501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pic>
        <p:nvPicPr>
          <p:cNvPr id="14339" name="Picture 6" descr="DSC06200"/>
          <p:cNvPicPr>
            <a:picLocks noChangeAspect="1" noChangeArrowheads="1"/>
          </p:cNvPicPr>
          <p:nvPr/>
        </p:nvPicPr>
        <p:blipFill>
          <a:blip r:embed="rId2" cstate="print"/>
          <a:srcRect/>
          <a:stretch>
            <a:fillRect/>
          </a:stretch>
        </p:blipFill>
        <p:spPr bwMode="auto">
          <a:xfrm>
            <a:off x="609600" y="512763"/>
            <a:ext cx="7848600" cy="5888037"/>
          </a:xfrm>
          <a:prstGeom prst="rect">
            <a:avLst/>
          </a:prstGeom>
          <a:noFill/>
          <a:ln w="9525">
            <a:noFill/>
            <a:miter lim="800000"/>
            <a:headEnd/>
            <a:tailEnd/>
          </a:ln>
        </p:spPr>
      </p:pic>
      <p:sp>
        <p:nvSpPr>
          <p:cNvPr id="14340" name="Rectangle 5"/>
          <p:cNvSpPr>
            <a:spLocks noGrp="1" noChangeArrowheads="1"/>
          </p:cNvSpPr>
          <p:nvPr>
            <p:ph type="title"/>
          </p:nvPr>
        </p:nvSpPr>
        <p:spPr>
          <a:xfrm>
            <a:off x="381000" y="1524000"/>
            <a:ext cx="8229600" cy="1143000"/>
          </a:xfrm>
        </p:spPr>
        <p:txBody>
          <a:bodyPr/>
          <a:lstStyle/>
          <a:p>
            <a:pPr eaLnBrk="1" hangingPunct="1"/>
            <a:r>
              <a:rPr lang="en-US" sz="6000" b="1" dirty="0" smtClean="0">
                <a:latin typeface="Berlin Sans FB Demi" pitchFamily="34" charset="0"/>
              </a:rPr>
              <a:t>Weather &amp; Climate</a:t>
            </a:r>
            <a:endParaRPr lang="en-US" sz="6000" b="1" dirty="0" smtClean="0">
              <a:latin typeface="Berlin Sans FB Demi" pitchFamily="34" charset="0"/>
            </a:endParaRPr>
          </a:p>
        </p:txBody>
      </p:sp>
      <p:sp>
        <p:nvSpPr>
          <p:cNvPr id="5" name="TextBox 4"/>
          <p:cNvSpPr txBox="1"/>
          <p:nvPr/>
        </p:nvSpPr>
        <p:spPr>
          <a:xfrm>
            <a:off x="1905000" y="2667000"/>
            <a:ext cx="5029200" cy="1384995"/>
          </a:xfrm>
          <a:prstGeom prst="rect">
            <a:avLst/>
          </a:prstGeom>
          <a:noFill/>
        </p:spPr>
        <p:txBody>
          <a:bodyPr wrap="square" rtlCol="0">
            <a:spAutoFit/>
          </a:bodyPr>
          <a:lstStyle/>
          <a:p>
            <a:r>
              <a:rPr lang="en-CA" sz="2800" dirty="0" smtClean="0"/>
              <a:t>Which one would you describe as short-term and which one as long-term?</a:t>
            </a:r>
            <a:endParaRPr lang="en-CA"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4099" name="Rectangle 4"/>
          <p:cNvSpPr>
            <a:spLocks noGrp="1" noChangeArrowheads="1"/>
          </p:cNvSpPr>
          <p:nvPr>
            <p:ph type="title"/>
          </p:nvPr>
        </p:nvSpPr>
        <p:spPr>
          <a:xfrm>
            <a:off x="457200" y="0"/>
            <a:ext cx="8229600" cy="1143000"/>
          </a:xfrm>
        </p:spPr>
        <p:txBody>
          <a:bodyPr/>
          <a:lstStyle/>
          <a:p>
            <a:pPr eaLnBrk="1" hangingPunct="1"/>
            <a:r>
              <a:rPr lang="en-US" b="1" dirty="0" smtClean="0">
                <a:latin typeface="Myriad Web" pitchFamily="34" charset="0"/>
              </a:rPr>
              <a:t>Weather begins with the sun</a:t>
            </a:r>
          </a:p>
        </p:txBody>
      </p:sp>
      <p:pic>
        <p:nvPicPr>
          <p:cNvPr id="4100" name="Picture 7" descr="Weather begins with sun"/>
          <p:cNvPicPr>
            <a:picLocks noChangeAspect="1" noChangeArrowheads="1"/>
          </p:cNvPicPr>
          <p:nvPr/>
        </p:nvPicPr>
        <p:blipFill>
          <a:blip r:embed="rId3" cstate="print"/>
          <a:srcRect/>
          <a:stretch>
            <a:fillRect/>
          </a:stretch>
        </p:blipFill>
        <p:spPr bwMode="auto">
          <a:xfrm>
            <a:off x="1143000" y="1271588"/>
            <a:ext cx="6934200" cy="535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lstStyle/>
          <a:p>
            <a:r>
              <a:rPr lang="en-CA" sz="3200" b="1" dirty="0" smtClean="0">
                <a:latin typeface="Myriad Web" pitchFamily="34" charset="0"/>
              </a:rPr>
              <a:t>Weather describes whatever is happening outdoors in a given place at a given time.</a:t>
            </a:r>
            <a:endParaRPr lang="en-CA" sz="3200" b="1" dirty="0">
              <a:latin typeface="Myriad Web" pitchFamily="34" charset="0"/>
            </a:endParaRPr>
          </a:p>
        </p:txBody>
      </p:sp>
      <p:pic>
        <p:nvPicPr>
          <p:cNvPr id="1026" name="Picture 2" descr="Image result for kids play beach summer"/>
          <p:cNvPicPr>
            <a:picLocks noChangeAspect="1" noChangeArrowheads="1"/>
          </p:cNvPicPr>
          <p:nvPr/>
        </p:nvPicPr>
        <p:blipFill>
          <a:blip r:embed="rId2" cstate="print"/>
          <a:srcRect/>
          <a:stretch>
            <a:fillRect/>
          </a:stretch>
        </p:blipFill>
        <p:spPr bwMode="auto">
          <a:xfrm>
            <a:off x="1676400" y="1752600"/>
            <a:ext cx="5791200" cy="3839820"/>
          </a:xfrm>
          <a:prstGeom prst="rect">
            <a:avLst/>
          </a:prstGeom>
          <a:noFill/>
        </p:spPr>
      </p:pic>
      <p:sp>
        <p:nvSpPr>
          <p:cNvPr id="4" name="TextBox 3"/>
          <p:cNvSpPr txBox="1"/>
          <p:nvPr/>
        </p:nvSpPr>
        <p:spPr>
          <a:xfrm>
            <a:off x="1066800" y="5867400"/>
            <a:ext cx="7848600" cy="461665"/>
          </a:xfrm>
          <a:prstGeom prst="rect">
            <a:avLst/>
          </a:prstGeom>
          <a:noFill/>
        </p:spPr>
        <p:txBody>
          <a:bodyPr wrap="square" rtlCol="0">
            <a:spAutoFit/>
          </a:bodyPr>
          <a:lstStyle/>
          <a:p>
            <a:r>
              <a:rPr lang="en-CA" sz="2400" b="1" dirty="0" smtClean="0"/>
              <a:t>How would you describe the weather in this picture?</a:t>
            </a:r>
            <a:endParaRPr lang="en-CA"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6147" name="Rectangle 2"/>
          <p:cNvSpPr>
            <a:spLocks noGrp="1" noChangeArrowheads="1"/>
          </p:cNvSpPr>
          <p:nvPr>
            <p:ph type="title"/>
          </p:nvPr>
        </p:nvSpPr>
        <p:spPr>
          <a:xfrm>
            <a:off x="457200" y="76200"/>
            <a:ext cx="8229600" cy="1143000"/>
          </a:xfrm>
        </p:spPr>
        <p:txBody>
          <a:bodyPr/>
          <a:lstStyle/>
          <a:p>
            <a:pPr eaLnBrk="1" hangingPunct="1"/>
            <a:r>
              <a:rPr lang="en-US" b="1" dirty="0" smtClean="0">
                <a:latin typeface="Myriad Web" pitchFamily="34" charset="0"/>
              </a:rPr>
              <a:t>Weather changes every day!</a:t>
            </a:r>
          </a:p>
        </p:txBody>
      </p:sp>
      <p:pic>
        <p:nvPicPr>
          <p:cNvPr id="22529" name="Picture 1"/>
          <p:cNvPicPr>
            <a:picLocks noChangeAspect="1" noChangeArrowheads="1"/>
          </p:cNvPicPr>
          <p:nvPr/>
        </p:nvPicPr>
        <p:blipFill>
          <a:blip r:embed="rId3" cstate="print"/>
          <a:srcRect l="7273" t="14848" r="7477" b="18248"/>
          <a:stretch>
            <a:fillRect/>
          </a:stretch>
        </p:blipFill>
        <p:spPr bwMode="auto">
          <a:xfrm>
            <a:off x="381000" y="1371600"/>
            <a:ext cx="8458200" cy="3733800"/>
          </a:xfrm>
          <a:prstGeom prst="rect">
            <a:avLst/>
          </a:prstGeom>
          <a:noFill/>
          <a:ln w="9525">
            <a:noFill/>
            <a:miter lim="800000"/>
            <a:headEnd/>
            <a:tailEnd/>
          </a:ln>
        </p:spPr>
      </p:pic>
      <p:sp>
        <p:nvSpPr>
          <p:cNvPr id="6" name="TextBox 5"/>
          <p:cNvSpPr txBox="1"/>
          <p:nvPr/>
        </p:nvSpPr>
        <p:spPr>
          <a:xfrm>
            <a:off x="381000" y="5562600"/>
            <a:ext cx="8458200" cy="461665"/>
          </a:xfrm>
          <a:prstGeom prst="rect">
            <a:avLst/>
          </a:prstGeom>
          <a:noFill/>
        </p:spPr>
        <p:txBody>
          <a:bodyPr wrap="square" rtlCol="0">
            <a:spAutoFit/>
          </a:bodyPr>
          <a:lstStyle/>
          <a:p>
            <a:r>
              <a:rPr lang="en-CA" sz="2400" b="1" dirty="0" smtClean="0"/>
              <a:t>What can you say about the weather forecast for this week?</a:t>
            </a:r>
            <a:endParaRPr lang="en-CA"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5123" name="Rectangle 3"/>
          <p:cNvSpPr>
            <a:spLocks noGrp="1" noChangeArrowheads="1"/>
          </p:cNvSpPr>
          <p:nvPr>
            <p:ph type="title"/>
          </p:nvPr>
        </p:nvSpPr>
        <p:spPr>
          <a:xfrm>
            <a:off x="0" y="0"/>
            <a:ext cx="9144000" cy="1143000"/>
          </a:xfrm>
        </p:spPr>
        <p:txBody>
          <a:bodyPr/>
          <a:lstStyle/>
          <a:p>
            <a:pPr eaLnBrk="1" hangingPunct="1"/>
            <a:r>
              <a:rPr lang="en-US" b="1" dirty="0" smtClean="0">
                <a:latin typeface="Myriad Web" pitchFamily="34" charset="0"/>
              </a:rPr>
              <a:t>Some Weather Factors</a:t>
            </a:r>
          </a:p>
        </p:txBody>
      </p:sp>
      <p:pic>
        <p:nvPicPr>
          <p:cNvPr id="5121" name="Picture 1"/>
          <p:cNvPicPr>
            <a:picLocks noChangeAspect="1" noChangeArrowheads="1"/>
          </p:cNvPicPr>
          <p:nvPr/>
        </p:nvPicPr>
        <p:blipFill>
          <a:blip r:embed="rId3" cstate="print"/>
          <a:srcRect/>
          <a:stretch>
            <a:fillRect/>
          </a:stretch>
        </p:blipFill>
        <p:spPr bwMode="auto">
          <a:xfrm>
            <a:off x="6477000" y="1106995"/>
            <a:ext cx="1676400" cy="1255204"/>
          </a:xfrm>
          <a:prstGeom prst="rect">
            <a:avLst/>
          </a:prstGeom>
          <a:noFill/>
          <a:ln w="9525">
            <a:noFill/>
            <a:miter lim="800000"/>
            <a:headEnd/>
            <a:tailEnd/>
          </a:ln>
        </p:spPr>
      </p:pic>
      <p:sp>
        <p:nvSpPr>
          <p:cNvPr id="6" name="TextBox 5"/>
          <p:cNvSpPr txBox="1"/>
          <p:nvPr/>
        </p:nvSpPr>
        <p:spPr>
          <a:xfrm>
            <a:off x="762000" y="1219200"/>
            <a:ext cx="5562600" cy="1261884"/>
          </a:xfrm>
          <a:prstGeom prst="rect">
            <a:avLst/>
          </a:prstGeom>
          <a:noFill/>
        </p:spPr>
        <p:txBody>
          <a:bodyPr wrap="square" rtlCol="0">
            <a:spAutoFit/>
          </a:bodyPr>
          <a:lstStyle/>
          <a:p>
            <a:r>
              <a:rPr lang="en-US" sz="2800" b="1" dirty="0" smtClean="0"/>
              <a:t>Wind. </a:t>
            </a:r>
            <a:r>
              <a:rPr lang="en-US" sz="2800" b="1" dirty="0" smtClean="0"/>
              <a:t> </a:t>
            </a:r>
            <a:r>
              <a:rPr lang="en-CA" sz="2400" dirty="0" smtClean="0"/>
              <a:t>A</a:t>
            </a:r>
            <a:r>
              <a:rPr lang="en-CA" sz="2400" dirty="0" smtClean="0"/>
              <a:t>ir </a:t>
            </a:r>
            <a:r>
              <a:rPr lang="en-CA" sz="2400" dirty="0" smtClean="0"/>
              <a:t>in </a:t>
            </a:r>
            <a:r>
              <a:rPr lang="en-CA" sz="2400" dirty="0" smtClean="0"/>
              <a:t>motion produced </a:t>
            </a:r>
            <a:r>
              <a:rPr lang="en-CA" sz="2400" dirty="0" smtClean="0"/>
              <a:t>by the uneven heating of the earth’s surface by the sun.</a:t>
            </a:r>
            <a:endParaRPr lang="en-US" sz="2400" dirty="0"/>
          </a:p>
        </p:txBody>
      </p:sp>
      <p:sp>
        <p:nvSpPr>
          <p:cNvPr id="7" name="TextBox 6"/>
          <p:cNvSpPr txBox="1"/>
          <p:nvPr/>
        </p:nvSpPr>
        <p:spPr>
          <a:xfrm>
            <a:off x="762000" y="2688848"/>
            <a:ext cx="5562600" cy="892552"/>
          </a:xfrm>
          <a:prstGeom prst="rect">
            <a:avLst/>
          </a:prstGeom>
          <a:noFill/>
        </p:spPr>
        <p:txBody>
          <a:bodyPr wrap="square" rtlCol="0">
            <a:spAutoFit/>
          </a:bodyPr>
          <a:lstStyle/>
          <a:p>
            <a:r>
              <a:rPr lang="en-US" sz="2800" b="1" dirty="0" smtClean="0"/>
              <a:t>Precipitation.  </a:t>
            </a:r>
            <a:r>
              <a:rPr lang="en-US" sz="2400" dirty="0" smtClean="0"/>
              <a:t>Rain, snow, sleet and hail are all forms of precipitation.</a:t>
            </a:r>
            <a:endParaRPr lang="en-US" sz="2400" dirty="0"/>
          </a:p>
        </p:txBody>
      </p:sp>
      <p:pic>
        <p:nvPicPr>
          <p:cNvPr id="2" name="Picture 2"/>
          <p:cNvPicPr>
            <a:picLocks noChangeAspect="1" noChangeArrowheads="1"/>
          </p:cNvPicPr>
          <p:nvPr/>
        </p:nvPicPr>
        <p:blipFill>
          <a:blip r:embed="rId4" cstate="print"/>
          <a:srcRect/>
          <a:stretch>
            <a:fillRect/>
          </a:stretch>
        </p:blipFill>
        <p:spPr bwMode="auto">
          <a:xfrm>
            <a:off x="6477000" y="2438400"/>
            <a:ext cx="1695450" cy="1447800"/>
          </a:xfrm>
          <a:prstGeom prst="rect">
            <a:avLst/>
          </a:prstGeom>
          <a:noFill/>
          <a:ln w="9525">
            <a:noFill/>
            <a:miter lim="800000"/>
            <a:headEnd/>
            <a:tailEnd/>
          </a:ln>
        </p:spPr>
      </p:pic>
      <p:sp>
        <p:nvSpPr>
          <p:cNvPr id="9" name="TextBox 8"/>
          <p:cNvSpPr txBox="1"/>
          <p:nvPr/>
        </p:nvSpPr>
        <p:spPr>
          <a:xfrm>
            <a:off x="762000" y="3962400"/>
            <a:ext cx="5562600" cy="892552"/>
          </a:xfrm>
          <a:prstGeom prst="rect">
            <a:avLst/>
          </a:prstGeom>
          <a:noFill/>
        </p:spPr>
        <p:txBody>
          <a:bodyPr wrap="square" rtlCol="0">
            <a:spAutoFit/>
          </a:bodyPr>
          <a:lstStyle/>
          <a:p>
            <a:r>
              <a:rPr lang="en-US" sz="2800" b="1" dirty="0" smtClean="0"/>
              <a:t>Temperature.  </a:t>
            </a:r>
            <a:r>
              <a:rPr lang="en-US" sz="2400" dirty="0" smtClean="0"/>
              <a:t>Temperature is how warm or cold it is outside. </a:t>
            </a:r>
            <a:endParaRPr lang="en-US" sz="2400" dirty="0"/>
          </a:p>
        </p:txBody>
      </p:sp>
      <p:sp>
        <p:nvSpPr>
          <p:cNvPr id="10" name="TextBox 9"/>
          <p:cNvSpPr txBox="1"/>
          <p:nvPr/>
        </p:nvSpPr>
        <p:spPr>
          <a:xfrm>
            <a:off x="762000" y="5181600"/>
            <a:ext cx="5562600" cy="1261884"/>
          </a:xfrm>
          <a:prstGeom prst="rect">
            <a:avLst/>
          </a:prstGeom>
          <a:noFill/>
        </p:spPr>
        <p:txBody>
          <a:bodyPr wrap="square" rtlCol="0">
            <a:spAutoFit/>
          </a:bodyPr>
          <a:lstStyle/>
          <a:p>
            <a:r>
              <a:rPr lang="en-US" sz="2800" b="1" dirty="0" smtClean="0"/>
              <a:t>Cloud Cover.  </a:t>
            </a:r>
            <a:r>
              <a:rPr lang="en-US" sz="2400" dirty="0" smtClean="0"/>
              <a:t>There are many types of clouds that form in different conditions.</a:t>
            </a:r>
            <a:endParaRPr lang="en-US" sz="2400" dirty="0"/>
          </a:p>
        </p:txBody>
      </p:sp>
      <p:pic>
        <p:nvPicPr>
          <p:cNvPr id="3" name="Picture 3"/>
          <p:cNvPicPr>
            <a:picLocks noChangeAspect="1" noChangeArrowheads="1"/>
          </p:cNvPicPr>
          <p:nvPr/>
        </p:nvPicPr>
        <p:blipFill>
          <a:blip r:embed="rId5" cstate="print"/>
          <a:srcRect/>
          <a:stretch>
            <a:fillRect/>
          </a:stretch>
        </p:blipFill>
        <p:spPr bwMode="auto">
          <a:xfrm>
            <a:off x="6477000" y="3962400"/>
            <a:ext cx="1684132" cy="1266825"/>
          </a:xfrm>
          <a:prstGeom prst="rect">
            <a:avLst/>
          </a:prstGeom>
          <a:noFill/>
          <a:ln w="9525">
            <a:noFill/>
            <a:miter lim="800000"/>
            <a:headEnd/>
            <a:tailEnd/>
          </a:ln>
        </p:spPr>
      </p:pic>
      <p:pic>
        <p:nvPicPr>
          <p:cNvPr id="4" name="Picture 4"/>
          <p:cNvPicPr>
            <a:picLocks noChangeAspect="1" noChangeArrowheads="1"/>
          </p:cNvPicPr>
          <p:nvPr/>
        </p:nvPicPr>
        <p:blipFill>
          <a:blip r:embed="rId6" cstate="print"/>
          <a:srcRect/>
          <a:stretch>
            <a:fillRect/>
          </a:stretch>
        </p:blipFill>
        <p:spPr bwMode="auto">
          <a:xfrm>
            <a:off x="6477000" y="5309616"/>
            <a:ext cx="1676400" cy="110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8195" name="Rectangle 4"/>
          <p:cNvSpPr>
            <a:spLocks noGrp="1" noChangeArrowheads="1"/>
          </p:cNvSpPr>
          <p:nvPr>
            <p:ph type="title"/>
          </p:nvPr>
        </p:nvSpPr>
        <p:spPr>
          <a:xfrm>
            <a:off x="457200" y="152400"/>
            <a:ext cx="8229600" cy="838200"/>
          </a:xfrm>
        </p:spPr>
        <p:txBody>
          <a:bodyPr/>
          <a:lstStyle/>
          <a:p>
            <a:pPr eaLnBrk="1" hangingPunct="1"/>
            <a:r>
              <a:rPr lang="en-US" sz="4800" b="1" dirty="0" smtClean="0">
                <a:latin typeface="Myriad Web" pitchFamily="34" charset="0"/>
              </a:rPr>
              <a:t>Seasons on Earth</a:t>
            </a:r>
          </a:p>
        </p:txBody>
      </p:sp>
      <p:pic>
        <p:nvPicPr>
          <p:cNvPr id="8196" name="Picture 7" descr="Earths Seasons"/>
          <p:cNvPicPr>
            <a:picLocks noChangeAspect="1" noChangeArrowheads="1"/>
          </p:cNvPicPr>
          <p:nvPr/>
        </p:nvPicPr>
        <p:blipFill>
          <a:blip r:embed="rId3" cstate="print"/>
          <a:srcRect/>
          <a:stretch>
            <a:fillRect/>
          </a:stretch>
        </p:blipFill>
        <p:spPr bwMode="auto">
          <a:xfrm>
            <a:off x="914400" y="1111250"/>
            <a:ext cx="7239000" cy="559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dirty="0"/>
          </a:p>
        </p:txBody>
      </p:sp>
      <p:sp>
        <p:nvSpPr>
          <p:cNvPr id="13315" name="Rectangle 4"/>
          <p:cNvSpPr>
            <a:spLocks noGrp="1" noChangeArrowheads="1"/>
          </p:cNvSpPr>
          <p:nvPr>
            <p:ph type="title"/>
          </p:nvPr>
        </p:nvSpPr>
        <p:spPr>
          <a:xfrm>
            <a:off x="457200" y="990600"/>
            <a:ext cx="4267200" cy="762000"/>
          </a:xfrm>
        </p:spPr>
        <p:txBody>
          <a:bodyPr/>
          <a:lstStyle/>
          <a:p>
            <a:pPr eaLnBrk="1" hangingPunct="1"/>
            <a:r>
              <a:rPr lang="en-US" sz="3200" dirty="0" smtClean="0">
                <a:latin typeface="Myriad Web" pitchFamily="34" charset="0"/>
              </a:rPr>
              <a:t>Summer</a:t>
            </a:r>
            <a:endParaRPr lang="en-US" sz="3200" dirty="0" smtClean="0">
              <a:latin typeface="Myriad Web" pitchFamily="34" charset="0"/>
              <a:cs typeface="Arial" charset="0"/>
            </a:endParaRPr>
          </a:p>
        </p:txBody>
      </p:sp>
      <p:sp>
        <p:nvSpPr>
          <p:cNvPr id="20488" name="Rectangle 8"/>
          <p:cNvSpPr>
            <a:spLocks noChangeArrowheads="1"/>
          </p:cNvSpPr>
          <p:nvPr/>
        </p:nvSpPr>
        <p:spPr bwMode="auto">
          <a:xfrm>
            <a:off x="4419600" y="1066800"/>
            <a:ext cx="3810000" cy="609600"/>
          </a:xfrm>
          <a:prstGeom prst="rect">
            <a:avLst/>
          </a:prstGeom>
          <a:noFill/>
          <a:ln w="9525">
            <a:noFill/>
            <a:miter lim="800000"/>
            <a:headEnd/>
            <a:tailEnd/>
          </a:ln>
        </p:spPr>
        <p:txBody>
          <a:bodyPr anchor="ctr"/>
          <a:lstStyle/>
          <a:p>
            <a:pPr algn="ctr"/>
            <a:r>
              <a:rPr lang="en-US" sz="3200" dirty="0" smtClean="0">
                <a:solidFill>
                  <a:schemeClr val="tx2"/>
                </a:solidFill>
              </a:rPr>
              <a:t>Fall</a:t>
            </a:r>
            <a:endParaRPr lang="en-US" sz="3200" dirty="0">
              <a:solidFill>
                <a:schemeClr val="tx2"/>
              </a:solidFill>
            </a:endParaRPr>
          </a:p>
        </p:txBody>
      </p:sp>
      <p:sp>
        <p:nvSpPr>
          <p:cNvPr id="7" name="Rectangle 2"/>
          <p:cNvSpPr txBox="1">
            <a:spLocks noChangeArrowheads="1"/>
          </p:cNvSpPr>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3200" b="1" dirty="0" smtClean="0">
                <a:latin typeface="Arial" charset="0"/>
              </a:rPr>
              <a:t>In Canada, we recognize four </a:t>
            </a:r>
            <a:r>
              <a:rPr lang="en-US" sz="3200" b="1" dirty="0" smtClean="0">
                <a:latin typeface="Arial" charset="0"/>
              </a:rPr>
              <a:t>seasons:</a:t>
            </a:r>
            <a:endParaRPr kumimoji="0" lang="en-US" sz="3200" b="1" i="0" u="none" strike="noStrike" kern="0" cap="none" spc="0" normalizeH="0" baseline="0" noProof="0" dirty="0" smtClean="0">
              <a:ln>
                <a:noFill/>
              </a:ln>
              <a:solidFill>
                <a:schemeClr val="tx2"/>
              </a:solidFill>
              <a:effectLst/>
              <a:uLnTx/>
              <a:uFillTx/>
              <a:latin typeface="Myriad Web" pitchFamily="34" charset="0"/>
              <a:ea typeface="+mj-ea"/>
              <a:cs typeface="+mj-cs"/>
            </a:endParaRPr>
          </a:p>
        </p:txBody>
      </p:sp>
      <p:sp>
        <p:nvSpPr>
          <p:cNvPr id="18434" name="AutoShape 2" descr="Image result for summer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8436" name="AutoShape 4" descr="Image result for summer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18438" name="AutoShape 6" descr="Image result for fall in cana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8440" name="Picture 8" descr="Image result for winter in canada"/>
          <p:cNvPicPr>
            <a:picLocks noChangeAspect="1" noChangeArrowheads="1"/>
          </p:cNvPicPr>
          <p:nvPr/>
        </p:nvPicPr>
        <p:blipFill>
          <a:blip r:embed="rId3" cstate="print"/>
          <a:srcRect/>
          <a:stretch>
            <a:fillRect/>
          </a:stretch>
        </p:blipFill>
        <p:spPr bwMode="auto">
          <a:xfrm>
            <a:off x="5181600" y="4495800"/>
            <a:ext cx="2743200" cy="20207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442" name="Picture 10" descr="Image result for spring in canada"/>
          <p:cNvPicPr>
            <a:picLocks noChangeAspect="1" noChangeArrowheads="1"/>
          </p:cNvPicPr>
          <p:nvPr/>
        </p:nvPicPr>
        <p:blipFill>
          <a:blip r:embed="rId4" cstate="print"/>
          <a:srcRect/>
          <a:stretch>
            <a:fillRect/>
          </a:stretch>
        </p:blipFill>
        <p:spPr bwMode="auto">
          <a:xfrm>
            <a:off x="914400" y="4572000"/>
            <a:ext cx="3537857"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Rectangle 4"/>
          <p:cNvSpPr txBox="1">
            <a:spLocks noChangeArrowheads="1"/>
          </p:cNvSpPr>
          <p:nvPr/>
        </p:nvSpPr>
        <p:spPr bwMode="auto">
          <a:xfrm>
            <a:off x="533400" y="3810000"/>
            <a:ext cx="4267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yriad Web" pitchFamily="34" charset="0"/>
                <a:ea typeface="+mj-ea"/>
                <a:cs typeface="+mj-cs"/>
              </a:rPr>
              <a:t>Spring</a:t>
            </a:r>
            <a:endParaRPr kumimoji="0" lang="en-US" sz="3200" b="0" i="0" u="none" strike="noStrike" kern="0" cap="none" spc="0" normalizeH="0" baseline="0" noProof="0" dirty="0" smtClean="0">
              <a:ln>
                <a:noFill/>
              </a:ln>
              <a:solidFill>
                <a:schemeClr val="tx2"/>
              </a:solidFill>
              <a:effectLst/>
              <a:uLnTx/>
              <a:uFillTx/>
              <a:latin typeface="Myriad Web" pitchFamily="34" charset="0"/>
              <a:ea typeface="+mj-ea"/>
              <a:cs typeface="Arial" charset="0"/>
            </a:endParaRPr>
          </a:p>
        </p:txBody>
      </p:sp>
      <p:sp>
        <p:nvSpPr>
          <p:cNvPr id="14" name="Rectangle 4"/>
          <p:cNvSpPr txBox="1">
            <a:spLocks noChangeArrowheads="1"/>
          </p:cNvSpPr>
          <p:nvPr/>
        </p:nvSpPr>
        <p:spPr bwMode="auto">
          <a:xfrm>
            <a:off x="4343400" y="3810000"/>
            <a:ext cx="42672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yriad Web" pitchFamily="34" charset="0"/>
                <a:ea typeface="+mj-ea"/>
                <a:cs typeface="+mj-cs"/>
              </a:rPr>
              <a:t>Winter</a:t>
            </a:r>
            <a:endParaRPr kumimoji="0" lang="en-US" sz="3200" b="0" i="0" u="none" strike="noStrike" kern="0" cap="none" spc="0" normalizeH="0" baseline="0" noProof="0" dirty="0" smtClean="0">
              <a:ln>
                <a:noFill/>
              </a:ln>
              <a:solidFill>
                <a:schemeClr val="tx2"/>
              </a:solidFill>
              <a:effectLst/>
              <a:uLnTx/>
              <a:uFillTx/>
              <a:latin typeface="Myriad Web" pitchFamily="34" charset="0"/>
              <a:ea typeface="+mj-ea"/>
              <a:cs typeface="Arial" charset="0"/>
            </a:endParaRPr>
          </a:p>
        </p:txBody>
      </p:sp>
      <p:pic>
        <p:nvPicPr>
          <p:cNvPr id="15" name="Picture 14" descr="summer.jpg"/>
          <p:cNvPicPr>
            <a:picLocks noChangeAspect="1"/>
          </p:cNvPicPr>
          <p:nvPr/>
        </p:nvPicPr>
        <p:blipFill>
          <a:blip r:embed="rId5" cstate="print"/>
          <a:stretch>
            <a:fillRect/>
          </a:stretch>
        </p:blipFill>
        <p:spPr>
          <a:xfrm>
            <a:off x="899254" y="1676400"/>
            <a:ext cx="3091721"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15" descr="fall.jpg"/>
          <p:cNvPicPr>
            <a:picLocks noChangeAspect="1"/>
          </p:cNvPicPr>
          <p:nvPr/>
        </p:nvPicPr>
        <p:blipFill>
          <a:blip r:embed="rId6" cstate="print"/>
          <a:stretch>
            <a:fillRect/>
          </a:stretch>
        </p:blipFill>
        <p:spPr>
          <a:xfrm>
            <a:off x="4724401" y="1676400"/>
            <a:ext cx="32004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7171" name="Rectangle 3"/>
          <p:cNvSpPr>
            <a:spLocks noGrp="1" noChangeArrowheads="1"/>
          </p:cNvSpPr>
          <p:nvPr>
            <p:ph type="title"/>
          </p:nvPr>
        </p:nvSpPr>
        <p:spPr/>
        <p:txBody>
          <a:bodyPr/>
          <a:lstStyle/>
          <a:p>
            <a:pPr eaLnBrk="1" hangingPunct="1"/>
            <a:r>
              <a:rPr lang="en-US" sz="4000" b="1" smtClean="0">
                <a:latin typeface="Myriad Web" pitchFamily="34" charset="0"/>
              </a:rPr>
              <a:t>The water cycle affects both climate and weather</a:t>
            </a:r>
          </a:p>
        </p:txBody>
      </p:sp>
      <p:sp>
        <p:nvSpPr>
          <p:cNvPr id="7172" name="Rectangle 6"/>
          <p:cNvSpPr>
            <a:spLocks noChangeArrowheads="1"/>
          </p:cNvSpPr>
          <p:nvPr/>
        </p:nvSpPr>
        <p:spPr bwMode="auto">
          <a:xfrm>
            <a:off x="1143000" y="1524000"/>
            <a:ext cx="6858000" cy="5029200"/>
          </a:xfrm>
          <a:prstGeom prst="rect">
            <a:avLst/>
          </a:prstGeom>
          <a:solidFill>
            <a:schemeClr val="tx1"/>
          </a:solidFill>
          <a:ln w="9525">
            <a:solidFill>
              <a:schemeClr val="tx1"/>
            </a:solidFill>
            <a:miter lim="800000"/>
            <a:headEnd/>
            <a:tailEnd/>
          </a:ln>
        </p:spPr>
        <p:txBody>
          <a:bodyPr wrap="none" anchor="ctr"/>
          <a:lstStyle/>
          <a:p>
            <a:endParaRPr lang="en-US"/>
          </a:p>
        </p:txBody>
      </p:sp>
      <p:pic>
        <p:nvPicPr>
          <p:cNvPr id="7173" name="Picture 5" descr="WATER EVAPORATIONcropped"/>
          <p:cNvPicPr>
            <a:picLocks noChangeAspect="1" noChangeArrowheads="1"/>
          </p:cNvPicPr>
          <p:nvPr/>
        </p:nvPicPr>
        <p:blipFill>
          <a:blip r:embed="rId3" cstate="print"/>
          <a:srcRect/>
          <a:stretch>
            <a:fillRect/>
          </a:stretch>
        </p:blipFill>
        <p:spPr bwMode="auto">
          <a:xfrm>
            <a:off x="1231900" y="1600200"/>
            <a:ext cx="6692900" cy="486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ChangeArrowheads="1"/>
          </p:cNvSpPr>
          <p:nvPr/>
        </p:nvSpPr>
        <p:spPr bwMode="auto">
          <a:xfrm>
            <a:off x="0" y="0"/>
            <a:ext cx="9144000" cy="6858000"/>
          </a:xfrm>
          <a:prstGeom prst="rect">
            <a:avLst/>
          </a:prstGeom>
          <a:solidFill>
            <a:srgbClr val="CCECFF"/>
          </a:solidFill>
          <a:ln w="9525">
            <a:solidFill>
              <a:schemeClr val="tx1"/>
            </a:solidFill>
            <a:miter lim="800000"/>
            <a:headEnd/>
            <a:tailEnd/>
          </a:ln>
        </p:spPr>
        <p:txBody>
          <a:bodyPr wrap="none" anchor="ctr"/>
          <a:lstStyle/>
          <a:p>
            <a:endParaRPr lang="en-US" dirty="0"/>
          </a:p>
        </p:txBody>
      </p:sp>
      <p:sp>
        <p:nvSpPr>
          <p:cNvPr id="1028" name="Rectangle 4"/>
          <p:cNvSpPr>
            <a:spLocks noGrp="1" noChangeArrowheads="1"/>
          </p:cNvSpPr>
          <p:nvPr>
            <p:ph type="title"/>
          </p:nvPr>
        </p:nvSpPr>
        <p:spPr/>
        <p:txBody>
          <a:bodyPr/>
          <a:lstStyle/>
          <a:p>
            <a:pPr eaLnBrk="1" hangingPunct="1"/>
            <a:r>
              <a:rPr lang="en-US" sz="4000" b="1" dirty="0" smtClean="0">
                <a:latin typeface="Myriad Web" pitchFamily="34" charset="0"/>
              </a:rPr>
              <a:t>Climate is weather measured over a long period of time</a:t>
            </a:r>
          </a:p>
        </p:txBody>
      </p:sp>
      <p:pic>
        <p:nvPicPr>
          <p:cNvPr id="1032" name="Picture 8" descr="C:\Documents and Settings\alyssa.gundersen\Local Settings\Temporary Internet Files\Content.IE5\2XCDIHAD\MCj01923330000[1].wmf"/>
          <p:cNvPicPr>
            <a:picLocks noChangeAspect="1" noChangeArrowheads="1"/>
          </p:cNvPicPr>
          <p:nvPr/>
        </p:nvPicPr>
        <p:blipFill>
          <a:blip r:embed="rId3" cstate="print"/>
          <a:srcRect/>
          <a:stretch>
            <a:fillRect/>
          </a:stretch>
        </p:blipFill>
        <p:spPr bwMode="auto">
          <a:xfrm>
            <a:off x="5257800" y="1813339"/>
            <a:ext cx="3338161" cy="4511261"/>
          </a:xfrm>
          <a:prstGeom prst="rect">
            <a:avLst/>
          </a:prstGeom>
          <a:noFill/>
        </p:spPr>
      </p:pic>
      <p:pic>
        <p:nvPicPr>
          <p:cNvPr id="1034" name="Picture 10" descr="C:\Documents and Settings\alyssa.gundersen\Local Settings\Temporary Internet Files\Content.IE5\CLKVKT9O\MCHH02331_0000[1].wmf"/>
          <p:cNvPicPr>
            <a:picLocks noChangeAspect="1" noChangeArrowheads="1"/>
          </p:cNvPicPr>
          <p:nvPr/>
        </p:nvPicPr>
        <p:blipFill>
          <a:blip r:embed="rId4" cstate="print"/>
          <a:srcRect/>
          <a:stretch>
            <a:fillRect/>
          </a:stretch>
        </p:blipFill>
        <p:spPr bwMode="auto">
          <a:xfrm>
            <a:off x="1505407" y="3505200"/>
            <a:ext cx="1771193" cy="1671523"/>
          </a:xfrm>
          <a:prstGeom prst="rect">
            <a:avLst/>
          </a:prstGeom>
          <a:noFill/>
        </p:spPr>
      </p:pic>
      <p:pic>
        <p:nvPicPr>
          <p:cNvPr id="1035" name="Picture 11" descr="C:\Documents and Settings\alyssa.gundersen\Local Settings\Temporary Internet Files\Content.IE5\IIZQJF1C\MCHH02321_0000[1].wmf"/>
          <p:cNvPicPr>
            <a:picLocks noChangeAspect="1" noChangeArrowheads="1"/>
          </p:cNvPicPr>
          <p:nvPr/>
        </p:nvPicPr>
        <p:blipFill>
          <a:blip r:embed="rId5" cstate="print"/>
          <a:srcRect/>
          <a:stretch>
            <a:fillRect/>
          </a:stretch>
        </p:blipFill>
        <p:spPr bwMode="auto">
          <a:xfrm>
            <a:off x="591007" y="2362200"/>
            <a:ext cx="1823314" cy="1612087"/>
          </a:xfrm>
          <a:prstGeom prst="rect">
            <a:avLst/>
          </a:prstGeom>
          <a:noFill/>
        </p:spPr>
      </p:pic>
      <p:sp>
        <p:nvSpPr>
          <p:cNvPr id="17" name="TextBox 16"/>
          <p:cNvSpPr txBox="1"/>
          <p:nvPr/>
        </p:nvSpPr>
        <p:spPr>
          <a:xfrm>
            <a:off x="3886200" y="4133671"/>
            <a:ext cx="1905000" cy="1200329"/>
          </a:xfrm>
          <a:prstGeom prst="rect">
            <a:avLst/>
          </a:prstGeom>
          <a:noFill/>
        </p:spPr>
        <p:txBody>
          <a:bodyPr wrap="square" rtlCol="0">
            <a:spAutoFit/>
          </a:bodyPr>
          <a:lstStyle/>
          <a:p>
            <a:pPr algn="ctr"/>
            <a:r>
              <a:rPr lang="en-US" sz="2400" b="1" dirty="0" smtClean="0"/>
              <a:t>Climate = </a:t>
            </a:r>
          </a:p>
          <a:p>
            <a:pPr algn="ctr"/>
            <a:r>
              <a:rPr lang="en-US" sz="2400" b="1" dirty="0" smtClean="0"/>
              <a:t>clothes in a closet</a:t>
            </a:r>
            <a:endParaRPr lang="en-US" sz="2400" b="1" dirty="0"/>
          </a:p>
        </p:txBody>
      </p:sp>
      <p:sp>
        <p:nvSpPr>
          <p:cNvPr id="18" name="TextBox 17"/>
          <p:cNvSpPr txBox="1"/>
          <p:nvPr/>
        </p:nvSpPr>
        <p:spPr>
          <a:xfrm>
            <a:off x="2133600" y="1828800"/>
            <a:ext cx="1752600" cy="1200329"/>
          </a:xfrm>
          <a:prstGeom prst="rect">
            <a:avLst/>
          </a:prstGeom>
          <a:noFill/>
        </p:spPr>
        <p:txBody>
          <a:bodyPr wrap="square" rtlCol="0">
            <a:spAutoFit/>
          </a:bodyPr>
          <a:lstStyle/>
          <a:p>
            <a:pPr algn="ctr"/>
            <a:r>
              <a:rPr lang="en-US" sz="2400" b="1" dirty="0" smtClean="0"/>
              <a:t>Weather = clothes for the day</a:t>
            </a:r>
            <a:endParaRPr lang="en-U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8728</TotalTime>
  <Words>948</Words>
  <Application>Microsoft Office PowerPoint</Application>
  <PresentationFormat>On-screen Show (4:3)</PresentationFormat>
  <Paragraphs>81</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Weather &amp; Climate</vt:lpstr>
      <vt:lpstr>Weather begins with the sun</vt:lpstr>
      <vt:lpstr>Weather describes whatever is happening outdoors in a given place at a given time.</vt:lpstr>
      <vt:lpstr>Weather changes every day!</vt:lpstr>
      <vt:lpstr>Some Weather Factors</vt:lpstr>
      <vt:lpstr>Seasons on Earth</vt:lpstr>
      <vt:lpstr>Summer</vt:lpstr>
      <vt:lpstr>The water cycle affects both climate and weather</vt:lpstr>
      <vt:lpstr>Climate is weather measured over a long period of time</vt:lpstr>
      <vt:lpstr>Climate describes the pattern of weather over a period of years in a given place.</vt:lpstr>
      <vt:lpstr>Climate Zones:</vt:lpstr>
      <vt:lpstr>Climate Zones:</vt:lpstr>
      <vt:lpstr>Climate Zones:</vt:lpstr>
      <vt:lpstr>In which climate zone does Nova Scotia belong?</vt:lpstr>
      <vt:lpstr>In which climate zone does Nova Scotia belong?</vt:lpstr>
      <vt:lpstr>Weather &amp; Climate</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3 Unit 4 Lesson 5 Weather.ppt</dc:title>
  <dc:creator>Amanda J. Cummins</dc:creator>
  <cp:lastModifiedBy>Dads Main</cp:lastModifiedBy>
  <cp:revision>84</cp:revision>
  <dcterms:created xsi:type="dcterms:W3CDTF">2007-04-03T20:12:45Z</dcterms:created>
  <dcterms:modified xsi:type="dcterms:W3CDTF">2015-09-07T19:36:52Z</dcterms:modified>
  <cp:category>completed July 2007</cp:category>
</cp:coreProperties>
</file>