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handoutMasterIdLst>
    <p:handoutMasterId r:id="rId15"/>
  </p:handoutMasterIdLst>
  <p:sldIdLst>
    <p:sldId id="256" r:id="rId2"/>
    <p:sldId id="263" r:id="rId3"/>
    <p:sldId id="258" r:id="rId4"/>
    <p:sldId id="264" r:id="rId5"/>
    <p:sldId id="266" r:id="rId6"/>
    <p:sldId id="267" r:id="rId7"/>
    <p:sldId id="268" r:id="rId8"/>
    <p:sldId id="269" r:id="rId9"/>
    <p:sldId id="259" r:id="rId10"/>
    <p:sldId id="260" r:id="rId11"/>
    <p:sldId id="262" r:id="rId12"/>
    <p:sldId id="261" r:id="rId13"/>
    <p:sldId id="257"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Lucida Sans Unicode" pitchFamily="34" charset="0"/>
              </a:defRPr>
            </a:lvl1pPr>
          </a:lstStyle>
          <a:p>
            <a:pPr>
              <a:defRPr/>
            </a:pPr>
            <a:endParaRPr lang="en-CA"/>
          </a:p>
        </p:txBody>
      </p:sp>
      <p:sp>
        <p:nvSpPr>
          <p:cNvPr id="27651" name="Rectangle 3"/>
          <p:cNvSpPr>
            <a:spLocks noGrp="1" noChangeArrowheads="1"/>
          </p:cNvSpPr>
          <p:nvPr>
            <p:ph type="dt" sz="quarter" idx="1"/>
          </p:nvPr>
        </p:nvSpPr>
        <p:spPr bwMode="auto">
          <a:xfrm>
            <a:off x="3978275" y="0"/>
            <a:ext cx="304323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Lucida Sans Unicode" pitchFamily="34" charset="0"/>
              </a:defRPr>
            </a:lvl1pPr>
          </a:lstStyle>
          <a:p>
            <a:pPr>
              <a:defRPr/>
            </a:pPr>
            <a:fld id="{588AAA26-5C91-41AE-8E17-55FFDCE95AF4}" type="datetimeFigureOut">
              <a:rPr lang="en-CA"/>
              <a:pPr>
                <a:defRPr/>
              </a:pPr>
              <a:t>24/05/2016</a:t>
            </a:fld>
            <a:endParaRPr lang="en-CA"/>
          </a:p>
        </p:txBody>
      </p:sp>
      <p:sp>
        <p:nvSpPr>
          <p:cNvPr id="27652" name="Rectangle 4"/>
          <p:cNvSpPr>
            <a:spLocks noGrp="1" noChangeArrowheads="1"/>
          </p:cNvSpPr>
          <p:nvPr>
            <p:ph type="ftr" sz="quarter" idx="2"/>
          </p:nvPr>
        </p:nvSpPr>
        <p:spPr bwMode="auto">
          <a:xfrm>
            <a:off x="0" y="8842375"/>
            <a:ext cx="304323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Lucida Sans Unicode" pitchFamily="34" charset="0"/>
              </a:defRPr>
            </a:lvl1pPr>
          </a:lstStyle>
          <a:p>
            <a:pPr>
              <a:defRPr/>
            </a:pPr>
            <a:endParaRPr lang="en-CA"/>
          </a:p>
        </p:txBody>
      </p:sp>
      <p:sp>
        <p:nvSpPr>
          <p:cNvPr id="27653" name="Rectangle 5"/>
          <p:cNvSpPr>
            <a:spLocks noGrp="1" noChangeArrowheads="1"/>
          </p:cNvSpPr>
          <p:nvPr>
            <p:ph type="sldNum" sz="quarter" idx="3"/>
          </p:nvPr>
        </p:nvSpPr>
        <p:spPr bwMode="auto">
          <a:xfrm>
            <a:off x="3978275" y="8842375"/>
            <a:ext cx="304323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Lucida Sans Unicode" pitchFamily="34" charset="0"/>
              </a:defRPr>
            </a:lvl1pPr>
          </a:lstStyle>
          <a:p>
            <a:pPr>
              <a:defRPr/>
            </a:pPr>
            <a:fld id="{7C397F5B-ED2A-40C8-B28D-40F11AF23FA1}" type="slidenum">
              <a:rPr lang="en-CA"/>
              <a:pPr>
                <a:defRPr/>
              </a:pPr>
              <a:t>‹#›</a:t>
            </a:fld>
            <a:endParaRPr lang="en-CA"/>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8CF0F36B-B675-48C3-9385-64E6EFB92BBE}" type="datetimeFigureOut">
              <a:rPr lang="en-CA"/>
              <a:pPr>
                <a:defRPr/>
              </a:pPr>
              <a:t>24/05/2016</a:t>
            </a:fld>
            <a:endParaRPr lang="en-CA"/>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CA"/>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DFA9BF94-6355-464F-A7F0-C85E4A1FC040}"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22D6725-EDF7-4BE0-8F03-D5D28D7A2FE9}" type="datetimeFigureOut">
              <a:rPr lang="en-CA"/>
              <a:pPr>
                <a:defRPr/>
              </a:pPr>
              <a:t>24/05/2016</a:t>
            </a:fld>
            <a:endParaRPr lang="en-CA"/>
          </a:p>
        </p:txBody>
      </p:sp>
      <p:sp>
        <p:nvSpPr>
          <p:cNvPr id="5" name="Footer Placeholder 21"/>
          <p:cNvSpPr>
            <a:spLocks noGrp="1"/>
          </p:cNvSpPr>
          <p:nvPr>
            <p:ph type="ftr" sz="quarter" idx="11"/>
          </p:nvPr>
        </p:nvSpPr>
        <p:spPr/>
        <p:txBody>
          <a:bodyPr/>
          <a:lstStyle>
            <a:lvl1pPr>
              <a:defRPr/>
            </a:lvl1pPr>
          </a:lstStyle>
          <a:p>
            <a:pPr>
              <a:defRPr/>
            </a:pPr>
            <a:endParaRPr lang="en-CA"/>
          </a:p>
        </p:txBody>
      </p:sp>
      <p:sp>
        <p:nvSpPr>
          <p:cNvPr id="6" name="Slide Number Placeholder 17"/>
          <p:cNvSpPr>
            <a:spLocks noGrp="1"/>
          </p:cNvSpPr>
          <p:nvPr>
            <p:ph type="sldNum" sz="quarter" idx="12"/>
          </p:nvPr>
        </p:nvSpPr>
        <p:spPr/>
        <p:txBody>
          <a:bodyPr/>
          <a:lstStyle>
            <a:lvl1pPr>
              <a:defRPr/>
            </a:lvl1pPr>
          </a:lstStyle>
          <a:p>
            <a:pPr>
              <a:defRPr/>
            </a:pPr>
            <a:fld id="{F159BAC4-8F2D-4CF6-B2F5-C16B2B1A69C2}"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B74D713-C2EE-47AC-8FB3-C121CFA3DA0B}" type="datetimeFigureOut">
              <a:rPr lang="en-CA"/>
              <a:pPr>
                <a:defRPr/>
              </a:pPr>
              <a:t>24/05/2016</a:t>
            </a:fld>
            <a:endParaRPr lang="en-CA"/>
          </a:p>
        </p:txBody>
      </p:sp>
      <p:sp>
        <p:nvSpPr>
          <p:cNvPr id="5" name="Footer Placeholder 21"/>
          <p:cNvSpPr>
            <a:spLocks noGrp="1"/>
          </p:cNvSpPr>
          <p:nvPr>
            <p:ph type="ftr" sz="quarter" idx="11"/>
          </p:nvPr>
        </p:nvSpPr>
        <p:spPr/>
        <p:txBody>
          <a:bodyPr/>
          <a:lstStyle>
            <a:lvl1pPr>
              <a:defRPr/>
            </a:lvl1pPr>
          </a:lstStyle>
          <a:p>
            <a:pPr>
              <a:defRPr/>
            </a:pPr>
            <a:endParaRPr lang="en-CA"/>
          </a:p>
        </p:txBody>
      </p:sp>
      <p:sp>
        <p:nvSpPr>
          <p:cNvPr id="6" name="Slide Number Placeholder 17"/>
          <p:cNvSpPr>
            <a:spLocks noGrp="1"/>
          </p:cNvSpPr>
          <p:nvPr>
            <p:ph type="sldNum" sz="quarter" idx="12"/>
          </p:nvPr>
        </p:nvSpPr>
        <p:spPr/>
        <p:txBody>
          <a:bodyPr/>
          <a:lstStyle>
            <a:lvl1pPr>
              <a:defRPr/>
            </a:lvl1pPr>
          </a:lstStyle>
          <a:p>
            <a:pPr>
              <a:defRPr/>
            </a:pPr>
            <a:fld id="{E73C92BE-B05A-43F1-BE6B-08711BC6DB78}"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C361723-D6A8-44CE-A4BD-09BC7540F84D}" type="datetimeFigureOut">
              <a:rPr lang="en-CA"/>
              <a:pPr>
                <a:defRPr/>
              </a:pPr>
              <a:t>24/05/2016</a:t>
            </a:fld>
            <a:endParaRPr lang="en-CA"/>
          </a:p>
        </p:txBody>
      </p:sp>
      <p:sp>
        <p:nvSpPr>
          <p:cNvPr id="5" name="Footer Placeholder 21"/>
          <p:cNvSpPr>
            <a:spLocks noGrp="1"/>
          </p:cNvSpPr>
          <p:nvPr>
            <p:ph type="ftr" sz="quarter" idx="11"/>
          </p:nvPr>
        </p:nvSpPr>
        <p:spPr/>
        <p:txBody>
          <a:bodyPr/>
          <a:lstStyle>
            <a:lvl1pPr>
              <a:defRPr/>
            </a:lvl1pPr>
          </a:lstStyle>
          <a:p>
            <a:pPr>
              <a:defRPr/>
            </a:pPr>
            <a:endParaRPr lang="en-CA"/>
          </a:p>
        </p:txBody>
      </p:sp>
      <p:sp>
        <p:nvSpPr>
          <p:cNvPr id="6" name="Slide Number Placeholder 17"/>
          <p:cNvSpPr>
            <a:spLocks noGrp="1"/>
          </p:cNvSpPr>
          <p:nvPr>
            <p:ph type="sldNum" sz="quarter" idx="12"/>
          </p:nvPr>
        </p:nvSpPr>
        <p:spPr/>
        <p:txBody>
          <a:bodyPr/>
          <a:lstStyle>
            <a:lvl1pPr>
              <a:defRPr/>
            </a:lvl1pPr>
          </a:lstStyle>
          <a:p>
            <a:pPr>
              <a:defRPr/>
            </a:pPr>
            <a:fld id="{814C2E4D-21E3-4628-A9E1-AF24A23F8569}"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7E393EF3-34A2-46FB-BBDD-E211CFB79F1B}" type="datetimeFigureOut">
              <a:rPr lang="en-CA"/>
              <a:pPr>
                <a:defRPr/>
              </a:pPr>
              <a:t>24/05/2016</a:t>
            </a:fld>
            <a:endParaRPr lang="en-CA"/>
          </a:p>
        </p:txBody>
      </p:sp>
      <p:sp>
        <p:nvSpPr>
          <p:cNvPr id="7" name="Footer Placeholder 4"/>
          <p:cNvSpPr>
            <a:spLocks noGrp="1"/>
          </p:cNvSpPr>
          <p:nvPr>
            <p:ph type="ftr" sz="quarter" idx="11"/>
          </p:nvPr>
        </p:nvSpPr>
        <p:spPr/>
        <p:txBody>
          <a:bodyPr/>
          <a:lstStyle>
            <a:lvl1pPr>
              <a:defRPr/>
            </a:lvl1pPr>
            <a:extLst/>
          </a:lstStyle>
          <a:p>
            <a:pPr>
              <a:defRPr/>
            </a:pPr>
            <a:endParaRPr lang="en-CA"/>
          </a:p>
        </p:txBody>
      </p:sp>
      <p:sp>
        <p:nvSpPr>
          <p:cNvPr id="8" name="Slide Number Placeholder 5"/>
          <p:cNvSpPr>
            <a:spLocks noGrp="1"/>
          </p:cNvSpPr>
          <p:nvPr>
            <p:ph type="sldNum" sz="quarter" idx="12"/>
          </p:nvPr>
        </p:nvSpPr>
        <p:spPr/>
        <p:txBody>
          <a:bodyPr/>
          <a:lstStyle>
            <a:lvl1pPr>
              <a:defRPr/>
            </a:lvl1pPr>
            <a:extLst/>
          </a:lstStyle>
          <a:p>
            <a:pPr>
              <a:defRPr/>
            </a:pPr>
            <a:fld id="{BE50E35A-CCC3-44DC-B1DC-9D47E90BDBF0}"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CC9D8A3B-EF1E-4429-8A85-4C2098D8A02D}" type="datetimeFigureOut">
              <a:rPr lang="en-CA"/>
              <a:pPr>
                <a:defRPr/>
              </a:pPr>
              <a:t>24/05/2016</a:t>
            </a:fld>
            <a:endParaRPr lang="en-CA"/>
          </a:p>
        </p:txBody>
      </p:sp>
      <p:sp>
        <p:nvSpPr>
          <p:cNvPr id="6" name="Footer Placeholder 5"/>
          <p:cNvSpPr>
            <a:spLocks noGrp="1"/>
          </p:cNvSpPr>
          <p:nvPr>
            <p:ph type="ftr" sz="quarter" idx="11"/>
          </p:nvPr>
        </p:nvSpPr>
        <p:spPr/>
        <p:txBody>
          <a:bodyPr/>
          <a:lstStyle>
            <a:lvl1pPr>
              <a:defRPr/>
            </a:lvl1pPr>
            <a:extLst/>
          </a:lstStyle>
          <a:p>
            <a:pPr>
              <a:defRPr/>
            </a:pPr>
            <a:endParaRPr lang="en-CA"/>
          </a:p>
        </p:txBody>
      </p:sp>
      <p:sp>
        <p:nvSpPr>
          <p:cNvPr id="7" name="Slide Number Placeholder 6"/>
          <p:cNvSpPr>
            <a:spLocks noGrp="1"/>
          </p:cNvSpPr>
          <p:nvPr>
            <p:ph type="sldNum" sz="quarter" idx="12"/>
          </p:nvPr>
        </p:nvSpPr>
        <p:spPr/>
        <p:txBody>
          <a:bodyPr/>
          <a:lstStyle>
            <a:lvl1pPr>
              <a:defRPr/>
            </a:lvl1pPr>
            <a:extLst/>
          </a:lstStyle>
          <a:p>
            <a:pPr>
              <a:defRPr/>
            </a:pPr>
            <a:fld id="{A46C4D35-5FAE-4079-86B6-0A1A738AB21B}"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DF586C42-A0D8-45CD-B93B-6494BF0958C1}" type="datetimeFigureOut">
              <a:rPr lang="en-CA"/>
              <a:pPr>
                <a:defRPr/>
              </a:pPr>
              <a:t>24/05/2016</a:t>
            </a:fld>
            <a:endParaRPr lang="en-CA"/>
          </a:p>
        </p:txBody>
      </p:sp>
      <p:sp>
        <p:nvSpPr>
          <p:cNvPr id="8" name="Footer Placeholder 7"/>
          <p:cNvSpPr>
            <a:spLocks noGrp="1"/>
          </p:cNvSpPr>
          <p:nvPr>
            <p:ph type="ftr" sz="quarter" idx="11"/>
          </p:nvPr>
        </p:nvSpPr>
        <p:spPr/>
        <p:txBody>
          <a:bodyPr/>
          <a:lstStyle>
            <a:lvl1pPr>
              <a:defRPr/>
            </a:lvl1pPr>
            <a:extLst/>
          </a:lstStyle>
          <a:p>
            <a:pPr>
              <a:defRPr/>
            </a:pPr>
            <a:endParaRPr lang="en-CA"/>
          </a:p>
        </p:txBody>
      </p:sp>
      <p:sp>
        <p:nvSpPr>
          <p:cNvPr id="9" name="Slide Number Placeholder 8"/>
          <p:cNvSpPr>
            <a:spLocks noGrp="1"/>
          </p:cNvSpPr>
          <p:nvPr>
            <p:ph type="sldNum" sz="quarter" idx="12"/>
          </p:nvPr>
        </p:nvSpPr>
        <p:spPr/>
        <p:txBody>
          <a:bodyPr/>
          <a:lstStyle>
            <a:lvl1pPr>
              <a:defRPr/>
            </a:lvl1pPr>
            <a:extLst/>
          </a:lstStyle>
          <a:p>
            <a:pPr>
              <a:defRPr/>
            </a:pPr>
            <a:fld id="{92C47DBB-79BA-4677-A30C-6A016022BCF7}" type="slidenum">
              <a:rPr lang="en-C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AB8AA22E-4E83-4CBB-A7AF-3CC7B030EDB4}" type="datetimeFigureOut">
              <a:rPr lang="en-CA"/>
              <a:pPr>
                <a:defRPr/>
              </a:pPr>
              <a:t>24/05/2016</a:t>
            </a:fld>
            <a:endParaRPr lang="en-CA"/>
          </a:p>
        </p:txBody>
      </p:sp>
      <p:sp>
        <p:nvSpPr>
          <p:cNvPr id="4" name="Footer Placeholder 3"/>
          <p:cNvSpPr>
            <a:spLocks noGrp="1"/>
          </p:cNvSpPr>
          <p:nvPr>
            <p:ph type="ftr" sz="quarter" idx="11"/>
          </p:nvPr>
        </p:nvSpPr>
        <p:spPr/>
        <p:txBody>
          <a:bodyPr/>
          <a:lstStyle>
            <a:lvl1pPr>
              <a:defRPr/>
            </a:lvl1pPr>
            <a:extLst/>
          </a:lstStyle>
          <a:p>
            <a:pPr>
              <a:defRPr/>
            </a:pPr>
            <a:endParaRPr lang="en-CA"/>
          </a:p>
        </p:txBody>
      </p:sp>
      <p:sp>
        <p:nvSpPr>
          <p:cNvPr id="5" name="Slide Number Placeholder 4"/>
          <p:cNvSpPr>
            <a:spLocks noGrp="1"/>
          </p:cNvSpPr>
          <p:nvPr>
            <p:ph type="sldNum" sz="quarter" idx="12"/>
          </p:nvPr>
        </p:nvSpPr>
        <p:spPr/>
        <p:txBody>
          <a:bodyPr/>
          <a:lstStyle>
            <a:lvl1pPr>
              <a:defRPr/>
            </a:lvl1pPr>
            <a:extLst/>
          </a:lstStyle>
          <a:p>
            <a:pPr>
              <a:defRPr/>
            </a:pPr>
            <a:fld id="{AAEBEE89-5D63-4F90-88AB-67A263B9EAC9}"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DF29623-CC2C-47F1-B036-845DB1EFE831}" type="datetimeFigureOut">
              <a:rPr lang="en-CA"/>
              <a:pPr>
                <a:defRPr/>
              </a:pPr>
              <a:t>24/05/2016</a:t>
            </a:fld>
            <a:endParaRPr lang="en-CA"/>
          </a:p>
        </p:txBody>
      </p:sp>
      <p:sp>
        <p:nvSpPr>
          <p:cNvPr id="3" name="Footer Placeholder 21"/>
          <p:cNvSpPr>
            <a:spLocks noGrp="1"/>
          </p:cNvSpPr>
          <p:nvPr>
            <p:ph type="ftr" sz="quarter" idx="11"/>
          </p:nvPr>
        </p:nvSpPr>
        <p:spPr/>
        <p:txBody>
          <a:bodyPr/>
          <a:lstStyle>
            <a:lvl1pPr>
              <a:defRPr/>
            </a:lvl1pPr>
          </a:lstStyle>
          <a:p>
            <a:pPr>
              <a:defRPr/>
            </a:pPr>
            <a:endParaRPr lang="en-CA"/>
          </a:p>
        </p:txBody>
      </p:sp>
      <p:sp>
        <p:nvSpPr>
          <p:cNvPr id="4" name="Slide Number Placeholder 17"/>
          <p:cNvSpPr>
            <a:spLocks noGrp="1"/>
          </p:cNvSpPr>
          <p:nvPr>
            <p:ph type="sldNum" sz="quarter" idx="12"/>
          </p:nvPr>
        </p:nvSpPr>
        <p:spPr/>
        <p:txBody>
          <a:bodyPr/>
          <a:lstStyle>
            <a:lvl1pPr>
              <a:defRPr/>
            </a:lvl1pPr>
          </a:lstStyle>
          <a:p>
            <a:pPr>
              <a:defRPr/>
            </a:pPr>
            <a:fld id="{E7DF19A2-0058-4338-A8F6-5DFE2F972D60}"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9011A5A0-75DE-4048-B4DD-43AD749D2F55}" type="datetimeFigureOut">
              <a:rPr lang="en-CA"/>
              <a:pPr>
                <a:defRPr/>
              </a:pPr>
              <a:t>24/05/2016</a:t>
            </a:fld>
            <a:endParaRPr lang="en-CA"/>
          </a:p>
        </p:txBody>
      </p:sp>
      <p:sp>
        <p:nvSpPr>
          <p:cNvPr id="6" name="Footer Placeholder 5"/>
          <p:cNvSpPr>
            <a:spLocks noGrp="1"/>
          </p:cNvSpPr>
          <p:nvPr>
            <p:ph type="ftr" sz="quarter" idx="11"/>
          </p:nvPr>
        </p:nvSpPr>
        <p:spPr/>
        <p:txBody>
          <a:bodyPr/>
          <a:lstStyle>
            <a:lvl1pPr>
              <a:defRPr/>
            </a:lvl1pPr>
            <a:extLst/>
          </a:lstStyle>
          <a:p>
            <a:pPr>
              <a:defRPr/>
            </a:pPr>
            <a:endParaRPr lang="en-CA"/>
          </a:p>
        </p:txBody>
      </p:sp>
      <p:sp>
        <p:nvSpPr>
          <p:cNvPr id="7" name="Slide Number Placeholder 6"/>
          <p:cNvSpPr>
            <a:spLocks noGrp="1"/>
          </p:cNvSpPr>
          <p:nvPr>
            <p:ph type="sldNum" sz="quarter" idx="12"/>
          </p:nvPr>
        </p:nvSpPr>
        <p:spPr/>
        <p:txBody>
          <a:bodyPr/>
          <a:lstStyle>
            <a:lvl1pPr>
              <a:defRPr/>
            </a:lvl1pPr>
            <a:extLst/>
          </a:lstStyle>
          <a:p>
            <a:pPr>
              <a:defRPr/>
            </a:pPr>
            <a:fld id="{AE4978D8-E165-4D38-84B8-3FFC2ECE2400}" type="slidenum">
              <a:rPr lang="en-C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403F0344-7755-4DC8-94B0-B3FB9CD1029C}" type="datetimeFigureOut">
              <a:rPr lang="en-CA"/>
              <a:pPr>
                <a:defRPr/>
              </a:pPr>
              <a:t>24/05/2016</a:t>
            </a:fld>
            <a:endParaRPr lang="en-CA"/>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CA"/>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3880F89D-B05A-4BD0-9819-C608E0C2C586}"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1579D4EA-3096-4D0F-8E6A-51609152972E}" type="datetimeFigureOut">
              <a:rPr lang="en-CA"/>
              <a:pPr>
                <a:defRPr/>
              </a:pPr>
              <a:t>24/05/2016</a:t>
            </a:fld>
            <a:endParaRPr lang="en-CA"/>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CA"/>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A75D50FE-645B-4874-9930-5763E8A3ECDE}"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768" r:id="rId1"/>
    <p:sldLayoutId id="2147483767" r:id="rId2"/>
    <p:sldLayoutId id="2147483769" r:id="rId3"/>
    <p:sldLayoutId id="2147483770" r:id="rId4"/>
    <p:sldLayoutId id="2147483771" r:id="rId5"/>
    <p:sldLayoutId id="2147483772" r:id="rId6"/>
    <p:sldLayoutId id="2147483766" r:id="rId7"/>
    <p:sldLayoutId id="2147483773" r:id="rId8"/>
    <p:sldLayoutId id="2147483774" r:id="rId9"/>
    <p:sldLayoutId id="2147483765" r:id="rId10"/>
    <p:sldLayoutId id="2147483764"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60648"/>
            <a:ext cx="7772400" cy="1829761"/>
          </a:xfrm>
        </p:spPr>
        <p:txBody>
          <a:bodyPr/>
          <a:lstStyle/>
          <a:p>
            <a:pPr eaLnBrk="1" fontAlgn="auto" hangingPunct="1">
              <a:spcAft>
                <a:spcPts val="0"/>
              </a:spcAft>
              <a:defRPr/>
            </a:pPr>
            <a:r>
              <a:rPr lang="en-CA" dirty="0" smtClean="0"/>
              <a:t>The Persuasive Essay</a:t>
            </a:r>
            <a:endParaRPr lang="en-CA" dirty="0"/>
          </a:p>
        </p:txBody>
      </p:sp>
      <p:sp>
        <p:nvSpPr>
          <p:cNvPr id="14338" name="AutoShape 2" descr="Image result for student writing animated graphics"/>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CA">
              <a:latin typeface="Lucida Sans Unicode" pitchFamily="34" charset="0"/>
            </a:endParaRPr>
          </a:p>
        </p:txBody>
      </p:sp>
      <p:pic>
        <p:nvPicPr>
          <p:cNvPr id="14339" name="Picture 4" descr="download.jpg"/>
          <p:cNvPicPr>
            <a:picLocks noChangeAspect="1"/>
          </p:cNvPicPr>
          <p:nvPr/>
        </p:nvPicPr>
        <p:blipFill>
          <a:blip r:embed="rId2"/>
          <a:srcRect/>
          <a:stretch>
            <a:fillRect/>
          </a:stretch>
        </p:blipFill>
        <p:spPr bwMode="auto">
          <a:xfrm>
            <a:off x="2411413" y="2276475"/>
            <a:ext cx="4762500" cy="2520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3"/>
          <p:cNvPicPr>
            <a:picLocks noChangeAspect="1" noChangeArrowheads="1"/>
          </p:cNvPicPr>
          <p:nvPr/>
        </p:nvPicPr>
        <p:blipFill>
          <a:blip r:embed="rId2"/>
          <a:srcRect/>
          <a:stretch>
            <a:fillRect/>
          </a:stretch>
        </p:blipFill>
        <p:spPr bwMode="auto">
          <a:xfrm>
            <a:off x="4567238" y="3424238"/>
            <a:ext cx="9525" cy="9525"/>
          </a:xfrm>
          <a:prstGeom prst="rect">
            <a:avLst/>
          </a:prstGeom>
          <a:noFill/>
          <a:ln w="9525">
            <a:noFill/>
            <a:miter lim="800000"/>
            <a:headEnd/>
            <a:tailEnd/>
          </a:ln>
        </p:spPr>
      </p:pic>
      <p:sp>
        <p:nvSpPr>
          <p:cNvPr id="2" name="Rectangle 1"/>
          <p:cNvSpPr/>
          <p:nvPr/>
        </p:nvSpPr>
        <p:spPr>
          <a:xfrm>
            <a:off x="328613" y="333375"/>
            <a:ext cx="8496300" cy="5630863"/>
          </a:xfrm>
          <a:prstGeom prst="rect">
            <a:avLst/>
          </a:prstGeom>
        </p:spPr>
        <p:txBody>
          <a:bodyPr>
            <a:spAutoFit/>
          </a:bodyPr>
          <a:lstStyle/>
          <a:p>
            <a:pPr>
              <a:lnSpc>
                <a:spcPct val="150000"/>
              </a:lnSpc>
              <a:defRPr/>
            </a:pPr>
            <a:r>
              <a:rPr lang="en-US" sz="2400" dirty="0"/>
              <a:t>	</a:t>
            </a:r>
            <a:r>
              <a:rPr lang="en-US" sz="2400" b="1" dirty="0">
                <a:solidFill>
                  <a:srgbClr val="00B050"/>
                </a:solidFill>
              </a:rPr>
              <a:t>I understand that </a:t>
            </a:r>
            <a:r>
              <a:rPr lang="en-US" sz="2400" b="1" dirty="0">
                <a:solidFill>
                  <a:schemeClr val="bg2">
                    <a:lumMod val="50000"/>
                  </a:schemeClr>
                </a:solidFill>
              </a:rPr>
              <a:t>s</a:t>
            </a:r>
            <a:r>
              <a:rPr lang="en-US" sz="2400" b="1" dirty="0">
                <a:solidFill>
                  <a:schemeClr val="bg2">
                    <a:lumMod val="50000"/>
                  </a:schemeClr>
                </a:solidFill>
              </a:rPr>
              <a:t>ome </a:t>
            </a:r>
            <a:r>
              <a:rPr lang="en-US" sz="2400" b="1" dirty="0">
                <a:solidFill>
                  <a:schemeClr val="bg2">
                    <a:lumMod val="50000"/>
                  </a:schemeClr>
                </a:solidFill>
              </a:rPr>
              <a:t>people think that automatic hand dryers don’t dry their hands as thoroughly as paper towels. </a:t>
            </a:r>
            <a:r>
              <a:rPr lang="en-US" sz="2400" b="1" dirty="0">
                <a:solidFill>
                  <a:srgbClr val="002060"/>
                </a:solidFill>
              </a:rPr>
              <a:t>People stand in front of the hand dryers for just a few seconds, and they are disappointed that their hands do not feel dry. </a:t>
            </a:r>
            <a:r>
              <a:rPr lang="en-US" sz="2400" b="1" dirty="0">
                <a:solidFill>
                  <a:srgbClr val="00B050"/>
                </a:solidFill>
              </a:rPr>
              <a:t>However</a:t>
            </a:r>
            <a:r>
              <a:rPr lang="en-US" sz="2400" b="1" dirty="0">
                <a:solidFill>
                  <a:schemeClr val="accent2">
                    <a:lumMod val="75000"/>
                  </a:schemeClr>
                </a:solidFill>
              </a:rPr>
              <a:t>, studies have shown that when people dry their hands for at least 30 seconds, automatic dryers actually dry much better than paper towels. It is difficult to get every part of your hand dry using paper towels. </a:t>
            </a:r>
            <a:r>
              <a:rPr lang="en-US" sz="2400" b="1" dirty="0">
                <a:solidFill>
                  <a:srgbClr val="7030A0"/>
                </a:solidFill>
              </a:rPr>
              <a:t>The blast of air makes sure that your hands are completely dry … if you take a few extra seconds.</a:t>
            </a:r>
          </a:p>
        </p:txBody>
      </p:sp>
      <p:sp>
        <p:nvSpPr>
          <p:cNvPr id="3" name="TextBox 2"/>
          <p:cNvSpPr txBox="1">
            <a:spLocks noChangeArrowheads="1"/>
          </p:cNvSpPr>
          <p:nvPr/>
        </p:nvSpPr>
        <p:spPr bwMode="auto">
          <a:xfrm>
            <a:off x="250825" y="147638"/>
            <a:ext cx="2089150" cy="369887"/>
          </a:xfrm>
          <a:prstGeom prst="rect">
            <a:avLst/>
          </a:prstGeom>
          <a:solidFill>
            <a:srgbClr val="FFFF00"/>
          </a:solidFill>
          <a:ln w="9525">
            <a:noFill/>
            <a:miter lim="800000"/>
            <a:headEnd/>
            <a:tailEnd/>
          </a:ln>
        </p:spPr>
        <p:txBody>
          <a:bodyPr>
            <a:spAutoFit/>
          </a:bodyPr>
          <a:lstStyle/>
          <a:p>
            <a:r>
              <a:rPr lang="en-US"/>
              <a:t>Transition phrase</a:t>
            </a:r>
          </a:p>
        </p:txBody>
      </p:sp>
      <p:sp>
        <p:nvSpPr>
          <p:cNvPr id="5" name="TextBox 4"/>
          <p:cNvSpPr txBox="1">
            <a:spLocks noChangeArrowheads="1"/>
          </p:cNvSpPr>
          <p:nvPr/>
        </p:nvSpPr>
        <p:spPr bwMode="auto">
          <a:xfrm>
            <a:off x="2339975" y="2349500"/>
            <a:ext cx="2087563" cy="368300"/>
          </a:xfrm>
          <a:prstGeom prst="rect">
            <a:avLst/>
          </a:prstGeom>
          <a:solidFill>
            <a:srgbClr val="FFFF00"/>
          </a:solidFill>
          <a:ln w="9525">
            <a:noFill/>
            <a:miter lim="800000"/>
            <a:headEnd/>
            <a:tailEnd/>
          </a:ln>
        </p:spPr>
        <p:txBody>
          <a:bodyPr>
            <a:spAutoFit/>
          </a:bodyPr>
          <a:lstStyle/>
          <a:p>
            <a:r>
              <a:rPr lang="en-US"/>
              <a:t>Transition word</a:t>
            </a:r>
          </a:p>
        </p:txBody>
      </p:sp>
      <p:sp>
        <p:nvSpPr>
          <p:cNvPr id="6" name="TextBox 5"/>
          <p:cNvSpPr txBox="1">
            <a:spLocks noChangeArrowheads="1"/>
          </p:cNvSpPr>
          <p:nvPr/>
        </p:nvSpPr>
        <p:spPr bwMode="auto">
          <a:xfrm>
            <a:off x="5292725" y="1268413"/>
            <a:ext cx="2087563" cy="369887"/>
          </a:xfrm>
          <a:prstGeom prst="rect">
            <a:avLst/>
          </a:prstGeom>
          <a:solidFill>
            <a:srgbClr val="FFFF00"/>
          </a:solidFill>
          <a:ln w="9525">
            <a:noFill/>
            <a:miter lim="800000"/>
            <a:headEnd/>
            <a:tailEnd/>
          </a:ln>
        </p:spPr>
        <p:txBody>
          <a:bodyPr>
            <a:spAutoFit/>
          </a:bodyPr>
          <a:lstStyle/>
          <a:p>
            <a:r>
              <a:rPr lang="en-US"/>
              <a:t>Opposing View</a:t>
            </a:r>
          </a:p>
        </p:txBody>
      </p:sp>
      <p:sp>
        <p:nvSpPr>
          <p:cNvPr id="7" name="TextBox 6"/>
          <p:cNvSpPr txBox="1">
            <a:spLocks noChangeArrowheads="1"/>
          </p:cNvSpPr>
          <p:nvPr/>
        </p:nvSpPr>
        <p:spPr bwMode="auto">
          <a:xfrm>
            <a:off x="3832225" y="3575050"/>
            <a:ext cx="1366838" cy="369888"/>
          </a:xfrm>
          <a:prstGeom prst="rect">
            <a:avLst/>
          </a:prstGeom>
          <a:solidFill>
            <a:srgbClr val="FFFF00"/>
          </a:solidFill>
          <a:ln w="9525">
            <a:noFill/>
            <a:miter lim="800000"/>
            <a:headEnd/>
            <a:tailEnd/>
          </a:ln>
        </p:spPr>
        <p:txBody>
          <a:bodyPr>
            <a:spAutoFit/>
          </a:bodyPr>
          <a:lstStyle/>
          <a:p>
            <a:r>
              <a:rPr lang="en-US"/>
              <a:t>Turn 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anim calcmode="lin" valueType="num">
                                      <p:cBhvr>
                                        <p:cTn id="15" dur="2000" fill="hold"/>
                                        <p:tgtEl>
                                          <p:spTgt spid="6"/>
                                        </p:tgtEl>
                                        <p:attrNameLst>
                                          <p:attrName>ppt_w</p:attrName>
                                        </p:attrNameLst>
                                      </p:cBhvr>
                                      <p:tavLst>
                                        <p:tav tm="0" fmla="#ppt_w*sin(2.5*pi*$)">
                                          <p:val>
                                            <p:fltVal val="0"/>
                                          </p:val>
                                        </p:tav>
                                        <p:tav tm="100000">
                                          <p:val>
                                            <p:fltVal val="1"/>
                                          </p:val>
                                        </p:tav>
                                      </p:tavLst>
                                    </p:anim>
                                    <p:anim calcmode="lin" valueType="num">
                                      <p:cBhvr>
                                        <p:cTn id="16"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2000"/>
                                        <p:tgtEl>
                                          <p:spTgt spid="5"/>
                                        </p:tgtEl>
                                      </p:cBhvr>
                                    </p:animEffect>
                                    <p:anim calcmode="lin" valueType="num">
                                      <p:cBhvr>
                                        <p:cTn id="22" dur="2000" fill="hold"/>
                                        <p:tgtEl>
                                          <p:spTgt spid="5"/>
                                        </p:tgtEl>
                                        <p:attrNameLst>
                                          <p:attrName>ppt_w</p:attrName>
                                        </p:attrNameLst>
                                      </p:cBhvr>
                                      <p:tavLst>
                                        <p:tav tm="0" fmla="#ppt_w*sin(2.5*pi*$)">
                                          <p:val>
                                            <p:fltVal val="0"/>
                                          </p:val>
                                        </p:tav>
                                        <p:tav tm="100000">
                                          <p:val>
                                            <p:fltVal val="1"/>
                                          </p:val>
                                        </p:tav>
                                      </p:tavLst>
                                    </p:anim>
                                    <p:anim calcmode="lin" valueType="num">
                                      <p:cBhvr>
                                        <p:cTn id="23"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2000"/>
                                        <p:tgtEl>
                                          <p:spTgt spid="7"/>
                                        </p:tgtEl>
                                      </p:cBhvr>
                                    </p:animEffect>
                                    <p:anim calcmode="lin" valueType="num">
                                      <p:cBhvr>
                                        <p:cTn id="29" dur="2000" fill="hold"/>
                                        <p:tgtEl>
                                          <p:spTgt spid="7"/>
                                        </p:tgtEl>
                                        <p:attrNameLst>
                                          <p:attrName>ppt_w</p:attrName>
                                        </p:attrNameLst>
                                      </p:cBhvr>
                                      <p:tavLst>
                                        <p:tav tm="0" fmla="#ppt_w*sin(2.5*pi*$)">
                                          <p:val>
                                            <p:fltVal val="0"/>
                                          </p:val>
                                        </p:tav>
                                        <p:tav tm="100000">
                                          <p:val>
                                            <p:fltVal val="1"/>
                                          </p:val>
                                        </p:tav>
                                      </p:tavLst>
                                    </p:anim>
                                    <p:anim calcmode="lin" valueType="num">
                                      <p:cBhvr>
                                        <p:cTn id="30"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p:txBody>
          <a:bodyPr/>
          <a:lstStyle/>
          <a:p>
            <a:pPr algn="ctr" eaLnBrk="1" fontAlgn="auto" hangingPunct="1">
              <a:spcAft>
                <a:spcPts val="0"/>
              </a:spcAft>
              <a:defRPr/>
            </a:pPr>
            <a:r>
              <a:rPr lang="en-CA" dirty="0" smtClean="0"/>
              <a:t>The Concluding Paragraph</a:t>
            </a:r>
            <a:endParaRPr lang="en-CA" dirty="0"/>
          </a:p>
        </p:txBody>
      </p:sp>
      <p:sp>
        <p:nvSpPr>
          <p:cNvPr id="24578" name="Rectangle 1"/>
          <p:cNvSpPr>
            <a:spLocks noChangeArrowheads="1"/>
          </p:cNvSpPr>
          <p:nvPr/>
        </p:nvSpPr>
        <p:spPr bwMode="auto">
          <a:xfrm>
            <a:off x="684213" y="1628775"/>
            <a:ext cx="7488237" cy="3046413"/>
          </a:xfrm>
          <a:prstGeom prst="rect">
            <a:avLst/>
          </a:prstGeom>
          <a:noFill/>
          <a:ln w="9525">
            <a:noFill/>
            <a:miter lim="800000"/>
            <a:headEnd/>
            <a:tailEnd/>
          </a:ln>
        </p:spPr>
        <p:txBody>
          <a:bodyPr>
            <a:spAutoFit/>
          </a:bodyPr>
          <a:lstStyle/>
          <a:p>
            <a:r>
              <a:rPr lang="en-US" sz="2400" b="1"/>
              <a:t>Writing your concluding paragraph:</a:t>
            </a:r>
          </a:p>
          <a:p>
            <a:endParaRPr lang="en-US" sz="2400"/>
          </a:p>
          <a:p>
            <a:r>
              <a:rPr lang="en-US" sz="2400"/>
              <a:t>  • Use transition words to begin your paragraph.</a:t>
            </a:r>
          </a:p>
          <a:p>
            <a:r>
              <a:rPr lang="en-US" sz="2400"/>
              <a:t>  • Summarize the reasons. </a:t>
            </a:r>
          </a:p>
          <a:p>
            <a:r>
              <a:rPr lang="en-US" sz="2400"/>
              <a:t>  • Urge your audience to do something or to allow  you to do something or to change their mind. </a:t>
            </a:r>
          </a:p>
          <a:p>
            <a:r>
              <a:rPr lang="en-US" sz="2400"/>
              <a:t>  • End with a statement that links back to the issue and your point of view or urges a call to action.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95288" y="836613"/>
            <a:ext cx="8353425" cy="3970337"/>
          </a:xfrm>
          <a:prstGeom prst="rect">
            <a:avLst/>
          </a:prstGeom>
          <a:noFill/>
          <a:ln w="9525">
            <a:noFill/>
            <a:miter lim="800000"/>
            <a:headEnd/>
            <a:tailEnd/>
          </a:ln>
        </p:spPr>
        <p:txBody>
          <a:bodyPr>
            <a:spAutoFit/>
          </a:bodyPr>
          <a:lstStyle/>
          <a:p>
            <a:pPr>
              <a:lnSpc>
                <a:spcPct val="150000"/>
              </a:lnSpc>
            </a:pPr>
            <a:r>
              <a:rPr lang="en-US" sz="2400"/>
              <a:t>	In conclusion, keeping kids healthy, saving money, and helping our school stay clean are strong reasons for installing automatic hand dryers. Every day that goes by without having them means that we are continuing to have problems in our restrooms because we are using paper towels. Let’s install automatic hand dryers as soon as possible!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341438"/>
            <a:ext cx="8229600" cy="4525962"/>
          </a:xfrm>
        </p:spPr>
        <p:txBody>
          <a:bodyPr>
            <a:normAutofit fontScale="92500"/>
          </a:bodyPr>
          <a:lstStyle/>
          <a:p>
            <a:pPr marL="365760" indent="-256032" eaLnBrk="1" fontAlgn="auto" hangingPunct="1">
              <a:spcAft>
                <a:spcPts val="0"/>
              </a:spcAft>
              <a:buFont typeface="Wingdings 3"/>
              <a:buChar char=""/>
              <a:defRPr/>
            </a:pPr>
            <a:r>
              <a:rPr lang="en-CA" dirty="0" smtClean="0"/>
              <a:t>The </a:t>
            </a:r>
            <a:r>
              <a:rPr lang="en-CA" b="1" dirty="0" smtClean="0">
                <a:solidFill>
                  <a:srgbClr val="00B050"/>
                </a:solidFill>
              </a:rPr>
              <a:t>counterargument</a:t>
            </a:r>
            <a:r>
              <a:rPr lang="en-CA" dirty="0" smtClean="0"/>
              <a:t> presents the opposite side of an argument in order to poke holes in it. </a:t>
            </a:r>
          </a:p>
          <a:p>
            <a:pPr marL="365760" indent="-256032" eaLnBrk="1" fontAlgn="auto" hangingPunct="1">
              <a:spcAft>
                <a:spcPts val="0"/>
              </a:spcAft>
              <a:buFont typeface="Wingdings 3"/>
              <a:buChar char=""/>
              <a:defRPr/>
            </a:pPr>
            <a:r>
              <a:rPr lang="en-CA" dirty="0" smtClean="0"/>
              <a:t>After writing the </a:t>
            </a:r>
            <a:r>
              <a:rPr lang="en-CA" dirty="0" smtClean="0">
                <a:solidFill>
                  <a:srgbClr val="00B050"/>
                </a:solidFill>
              </a:rPr>
              <a:t>supporting paragraphs</a:t>
            </a:r>
            <a:r>
              <a:rPr lang="en-CA" dirty="0" smtClean="0"/>
              <a:t>, writers often decide to include a counterargument to show the reader that they have considered the </a:t>
            </a:r>
            <a:r>
              <a:rPr lang="en-CA" dirty="0" smtClean="0">
                <a:solidFill>
                  <a:srgbClr val="00B050"/>
                </a:solidFill>
              </a:rPr>
              <a:t>opposing view</a:t>
            </a:r>
            <a:r>
              <a:rPr lang="en-CA" dirty="0" smtClean="0"/>
              <a:t>. </a:t>
            </a:r>
          </a:p>
          <a:p>
            <a:pPr marL="365760" indent="-256032" eaLnBrk="1" fontAlgn="auto" hangingPunct="1">
              <a:spcAft>
                <a:spcPts val="0"/>
              </a:spcAft>
              <a:buFont typeface="Wingdings 3"/>
              <a:buChar char=""/>
              <a:defRPr/>
            </a:pPr>
            <a:r>
              <a:rPr lang="en-CA" dirty="0" smtClean="0"/>
              <a:t>Turn against your argument for only a short time and then turn back to your original argument. </a:t>
            </a:r>
          </a:p>
          <a:p>
            <a:pPr marL="365760" indent="-256032" eaLnBrk="1" fontAlgn="auto" hangingPunct="1">
              <a:spcAft>
                <a:spcPts val="0"/>
              </a:spcAft>
              <a:buFont typeface="Wingdings 3"/>
              <a:buChar char=""/>
              <a:defRPr/>
            </a:pPr>
            <a:r>
              <a:rPr lang="en-CA" dirty="0" smtClean="0"/>
              <a:t> Use </a:t>
            </a:r>
            <a:r>
              <a:rPr lang="en-CA" dirty="0" smtClean="0">
                <a:solidFill>
                  <a:srgbClr val="00B050"/>
                </a:solidFill>
              </a:rPr>
              <a:t>transition words </a:t>
            </a:r>
            <a:r>
              <a:rPr lang="en-CA" dirty="0" smtClean="0"/>
              <a:t>like nevertheless, but, however, despite this … to refute the argument</a:t>
            </a:r>
            <a:endParaRPr lang="en-CA" dirty="0"/>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CA" dirty="0" smtClean="0"/>
              <a:t>The Counter Argument Paragraph</a:t>
            </a: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eaLnBrk="1" hangingPunct="1">
              <a:defRPr/>
            </a:pPr>
            <a:r>
              <a:rPr lang="en-US" dirty="0" smtClean="0"/>
              <a:t>The Introductory Paragraph</a:t>
            </a:r>
            <a:endParaRPr lang="en-US" dirty="0"/>
          </a:p>
        </p:txBody>
      </p:sp>
      <p:pic>
        <p:nvPicPr>
          <p:cNvPr id="15362" name="Picture 4"/>
          <p:cNvPicPr>
            <a:picLocks noChangeAspect="1" noChangeArrowheads="1"/>
          </p:cNvPicPr>
          <p:nvPr/>
        </p:nvPicPr>
        <p:blipFill>
          <a:blip r:embed="rId2"/>
          <a:srcRect l="19804" t="36774" r="22545" b="38499"/>
          <a:stretch>
            <a:fillRect/>
          </a:stretch>
        </p:blipFill>
        <p:spPr bwMode="auto">
          <a:xfrm>
            <a:off x="179388" y="1454150"/>
            <a:ext cx="8424862" cy="3843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p:cNvPicPr>
            <a:picLocks noChangeAspect="1" noChangeArrowheads="1"/>
          </p:cNvPicPr>
          <p:nvPr/>
        </p:nvPicPr>
        <p:blipFill>
          <a:blip r:embed="rId2"/>
          <a:srcRect/>
          <a:stretch>
            <a:fillRect/>
          </a:stretch>
        </p:blipFill>
        <p:spPr bwMode="auto">
          <a:xfrm>
            <a:off x="4567238" y="3424238"/>
            <a:ext cx="9525" cy="9525"/>
          </a:xfrm>
          <a:prstGeom prst="rect">
            <a:avLst/>
          </a:prstGeom>
          <a:noFill/>
          <a:ln w="9525">
            <a:noFill/>
            <a:miter lim="800000"/>
            <a:headEnd/>
            <a:tailEnd/>
          </a:ln>
        </p:spPr>
      </p:pic>
      <p:sp>
        <p:nvSpPr>
          <p:cNvPr id="16386" name="Rectangle 4"/>
          <p:cNvSpPr>
            <a:spLocks noChangeArrowheads="1"/>
          </p:cNvSpPr>
          <p:nvPr/>
        </p:nvSpPr>
        <p:spPr bwMode="auto">
          <a:xfrm>
            <a:off x="468313" y="1484313"/>
            <a:ext cx="8459787" cy="4156075"/>
          </a:xfrm>
          <a:prstGeom prst="rect">
            <a:avLst/>
          </a:prstGeom>
          <a:noFill/>
          <a:ln w="9525">
            <a:noFill/>
            <a:miter lim="800000"/>
            <a:headEnd/>
            <a:tailEnd/>
          </a:ln>
        </p:spPr>
        <p:txBody>
          <a:bodyPr anchor="ctr">
            <a:spAutoFit/>
          </a:bodyPr>
          <a:lstStyle/>
          <a:p>
            <a:pPr indent="457200"/>
            <a:r>
              <a:rPr lang="en-CA" sz="2400">
                <a:solidFill>
                  <a:srgbClr val="008000"/>
                </a:solidFill>
                <a:latin typeface="Comic Sans MS" pitchFamily="66" charset="0"/>
                <a:cs typeface="Times New Roman" pitchFamily="18" charset="0"/>
              </a:rPr>
              <a:t>Although some people don’t like using automatic hand dryers in restrooms, it may actually be argued that motion-sensing hand dryers are a practical alternative to paper towels.</a:t>
            </a:r>
            <a:r>
              <a:rPr lang="en-CA" sz="2400">
                <a:latin typeface="Comic Sans MS" pitchFamily="66" charset="0"/>
                <a:cs typeface="Times New Roman" pitchFamily="18" charset="0"/>
              </a:rPr>
              <a:t> </a:t>
            </a:r>
            <a:r>
              <a:rPr lang="en-CA" sz="2400">
                <a:solidFill>
                  <a:srgbClr val="FF6600"/>
                </a:solidFill>
                <a:latin typeface="Comic Sans MS" pitchFamily="66" charset="0"/>
                <a:cs typeface="Times New Roman" pitchFamily="18" charset="0"/>
              </a:rPr>
              <a:t>More and more businesses are investing in automatic hand dryers for their restrooms today.</a:t>
            </a:r>
            <a:r>
              <a:rPr lang="en-CA" sz="2400">
                <a:solidFill>
                  <a:srgbClr val="800080"/>
                </a:solidFill>
                <a:latin typeface="Comic Sans MS" pitchFamily="66" charset="0"/>
                <a:cs typeface="Times New Roman" pitchFamily="18" charset="0"/>
              </a:rPr>
              <a:t> For one reason, they are more sanitary than paper towels. Secondly, they are actually cheaper than using paper towels. Lastly, automatic hand dryers keep the restrooms cleaner.</a:t>
            </a:r>
            <a:r>
              <a:rPr lang="en-CA" sz="2400">
                <a:latin typeface="Comic Sans MS" pitchFamily="66" charset="0"/>
                <a:cs typeface="Times New Roman" pitchFamily="18" charset="0"/>
              </a:rPr>
              <a:t> I believe that our school would benefit from investing in automatic motion-sensing hand dryers in all the restrooms.</a:t>
            </a:r>
            <a:endParaRPr lang="en-CA" sz="2400"/>
          </a:p>
        </p:txBody>
      </p:sp>
      <p:sp>
        <p:nvSpPr>
          <p:cNvPr id="8" name="Title 1"/>
          <p:cNvSpPr txBox="1">
            <a:spLocks/>
          </p:cNvSpPr>
          <p:nvPr/>
        </p:nvSpPr>
        <p:spPr>
          <a:xfrm>
            <a:off x="1187624" y="332656"/>
            <a:ext cx="7772400" cy="1296144"/>
          </a:xfrm>
          <a:prstGeom prst="rect">
            <a:avLst/>
          </a:prstGeom>
        </p:spPr>
        <p:txBody>
          <a:bodyPr anchor="ctr">
            <a:normAutofit/>
            <a:scene3d>
              <a:camera prst="orthographicFront"/>
              <a:lightRig rig="soft" dir="t"/>
            </a:scene3d>
            <a:sp3d prstMaterial="softEdge">
              <a:bevelT w="25400" h="25400"/>
            </a:sp3d>
          </a:bodyPr>
          <a:lstStyle/>
          <a:p>
            <a:pPr fontAlgn="auto">
              <a:spcAft>
                <a:spcPts val="0"/>
              </a:spcAft>
              <a:defRPr/>
            </a:pPr>
            <a:r>
              <a:rPr lang="en-CA" sz="4100" b="1" dirty="0">
                <a:solidFill>
                  <a:schemeClr val="tx2"/>
                </a:solidFill>
                <a:effectLst>
                  <a:outerShdw blurRad="31750" dist="25400" dir="5400000" algn="tl" rotWithShape="0">
                    <a:srgbClr val="000000">
                      <a:alpha val="25000"/>
                    </a:srgbClr>
                  </a:outerShdw>
                </a:effectLst>
                <a:latin typeface="+mj-lt"/>
                <a:ea typeface="+mj-ea"/>
                <a:cs typeface="+mj-cs"/>
              </a:rPr>
              <a:t>The Introductory Paragraph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507413" cy="4525962"/>
          </a:xfrm>
        </p:spPr>
        <p:txBody>
          <a:bodyPr/>
          <a:lstStyle/>
          <a:p>
            <a:pPr eaLnBrk="1" hangingPunct="1">
              <a:defRPr/>
            </a:pPr>
            <a:r>
              <a:rPr lang="en-US" dirty="0"/>
              <a:t>Follow the </a:t>
            </a:r>
            <a:r>
              <a:rPr lang="en-US" b="1" dirty="0">
                <a:solidFill>
                  <a:schemeClr val="bg2">
                    <a:lumMod val="50000"/>
                  </a:schemeClr>
                </a:solidFill>
              </a:rPr>
              <a:t>same sequence </a:t>
            </a:r>
            <a:r>
              <a:rPr lang="en-US" dirty="0"/>
              <a:t>of reasons that you stated in your introduction. </a:t>
            </a:r>
            <a:endParaRPr lang="en-US" dirty="0" smtClean="0"/>
          </a:p>
          <a:p>
            <a:pPr eaLnBrk="1" hangingPunct="1">
              <a:defRPr/>
            </a:pPr>
            <a:r>
              <a:rPr lang="en-US" dirty="0" smtClean="0"/>
              <a:t>Use </a:t>
            </a:r>
            <a:r>
              <a:rPr lang="en-US" b="1" dirty="0" smtClean="0">
                <a:solidFill>
                  <a:srgbClr val="00B050"/>
                </a:solidFill>
              </a:rPr>
              <a:t>transition words </a:t>
            </a:r>
            <a:r>
              <a:rPr lang="en-US" dirty="0" smtClean="0"/>
              <a:t>to </a:t>
            </a:r>
            <a:r>
              <a:rPr lang="en-US" dirty="0"/>
              <a:t>open your paragraph and use them to </a:t>
            </a:r>
            <a:r>
              <a:rPr lang="en-US" dirty="0">
                <a:solidFill>
                  <a:srgbClr val="00B050"/>
                </a:solidFill>
              </a:rPr>
              <a:t>state your </a:t>
            </a:r>
            <a:r>
              <a:rPr lang="en-US" dirty="0" smtClean="0">
                <a:solidFill>
                  <a:srgbClr val="00B050"/>
                </a:solidFill>
              </a:rPr>
              <a:t>reason </a:t>
            </a:r>
            <a:r>
              <a:rPr lang="en-US" dirty="0"/>
              <a:t>in the </a:t>
            </a:r>
            <a:r>
              <a:rPr lang="en-US" dirty="0">
                <a:solidFill>
                  <a:srgbClr val="00B050"/>
                </a:solidFill>
              </a:rPr>
              <a:t>first sentence.</a:t>
            </a:r>
            <a:r>
              <a:rPr lang="en-US" dirty="0"/>
              <a:t> </a:t>
            </a:r>
            <a:r>
              <a:rPr lang="en-US" dirty="0" smtClean="0"/>
              <a:t> </a:t>
            </a:r>
          </a:p>
          <a:p>
            <a:pPr eaLnBrk="1" hangingPunct="1">
              <a:defRPr/>
            </a:pPr>
            <a:r>
              <a:rPr lang="en-US" dirty="0" smtClean="0"/>
              <a:t>Give </a:t>
            </a:r>
            <a:r>
              <a:rPr lang="en-US" dirty="0" smtClean="0">
                <a:solidFill>
                  <a:schemeClr val="bg2">
                    <a:lumMod val="50000"/>
                  </a:schemeClr>
                </a:solidFill>
              </a:rPr>
              <a:t>precise </a:t>
            </a:r>
            <a:r>
              <a:rPr lang="en-US" dirty="0">
                <a:solidFill>
                  <a:schemeClr val="bg2">
                    <a:lumMod val="50000"/>
                  </a:schemeClr>
                </a:solidFill>
              </a:rPr>
              <a:t>facts and </a:t>
            </a:r>
            <a:r>
              <a:rPr lang="en-US" dirty="0" smtClean="0">
                <a:solidFill>
                  <a:schemeClr val="bg2">
                    <a:lumMod val="50000"/>
                  </a:schemeClr>
                </a:solidFill>
              </a:rPr>
              <a:t>details </a:t>
            </a:r>
            <a:r>
              <a:rPr lang="en-US" dirty="0" smtClean="0"/>
              <a:t>using persuasive language (at least </a:t>
            </a:r>
            <a:r>
              <a:rPr lang="en-US" dirty="0" smtClean="0">
                <a:solidFill>
                  <a:schemeClr val="accent2">
                    <a:lumMod val="60000"/>
                    <a:lumOff val="40000"/>
                  </a:schemeClr>
                </a:solidFill>
              </a:rPr>
              <a:t>one example with supports</a:t>
            </a:r>
            <a:r>
              <a:rPr lang="en-US" dirty="0" smtClean="0"/>
              <a:t>)</a:t>
            </a:r>
          </a:p>
          <a:p>
            <a:pPr eaLnBrk="1" hangingPunct="1">
              <a:defRPr/>
            </a:pPr>
            <a:r>
              <a:rPr lang="en-US" dirty="0" smtClean="0">
                <a:solidFill>
                  <a:srgbClr val="002060"/>
                </a:solidFill>
              </a:rPr>
              <a:t>One piece of support </a:t>
            </a:r>
            <a:r>
              <a:rPr lang="en-US" dirty="0" smtClean="0"/>
              <a:t>can be </a:t>
            </a:r>
            <a:r>
              <a:rPr lang="en-US" dirty="0" smtClean="0">
                <a:solidFill>
                  <a:schemeClr val="accent4">
                    <a:lumMod val="75000"/>
                  </a:schemeClr>
                </a:solidFill>
              </a:rPr>
              <a:t>personal opinion</a:t>
            </a:r>
          </a:p>
          <a:p>
            <a:pPr eaLnBrk="1" hangingPunct="1">
              <a:defRPr/>
            </a:pPr>
            <a:r>
              <a:rPr lang="en-US" dirty="0" smtClean="0"/>
              <a:t>Use </a:t>
            </a:r>
            <a:r>
              <a:rPr lang="en-US" dirty="0"/>
              <a:t>a </a:t>
            </a:r>
            <a:r>
              <a:rPr lang="en-US" b="1" dirty="0">
                <a:solidFill>
                  <a:srgbClr val="7030A0"/>
                </a:solidFill>
              </a:rPr>
              <a:t>concluding statement </a:t>
            </a:r>
            <a:r>
              <a:rPr lang="en-US" dirty="0"/>
              <a:t>that links back to the reason that supports the point of view. </a:t>
            </a:r>
          </a:p>
        </p:txBody>
      </p:sp>
      <p:sp>
        <p:nvSpPr>
          <p:cNvPr id="3" name="Title 2"/>
          <p:cNvSpPr>
            <a:spLocks noGrp="1"/>
          </p:cNvSpPr>
          <p:nvPr>
            <p:ph type="title"/>
          </p:nvPr>
        </p:nvSpPr>
        <p:spPr/>
        <p:txBody>
          <a:bodyPr/>
          <a:lstStyle/>
          <a:p>
            <a:pPr eaLnBrk="1" hangingPunct="1">
              <a:defRPr/>
            </a:pPr>
            <a:r>
              <a:rPr lang="en-US" dirty="0" smtClean="0"/>
              <a:t>The Supporting Paragraphs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8313" y="620713"/>
            <a:ext cx="8229600" cy="4524375"/>
          </a:xfrm>
          <a:prstGeom prst="rect">
            <a:avLst/>
          </a:prstGeom>
        </p:spPr>
        <p:txBody>
          <a:bodyPr>
            <a:spAutoFit/>
          </a:bodyPr>
          <a:lstStyle/>
          <a:p>
            <a:pPr>
              <a:lnSpc>
                <a:spcPct val="150000"/>
              </a:lnSpc>
              <a:defRPr/>
            </a:pPr>
            <a:r>
              <a:rPr lang="en-US" sz="2400" dirty="0"/>
              <a:t>	</a:t>
            </a:r>
            <a:r>
              <a:rPr lang="en-US" sz="2400" dirty="0">
                <a:solidFill>
                  <a:srgbClr val="00B050"/>
                </a:solidFill>
              </a:rPr>
              <a:t>First </a:t>
            </a:r>
            <a:r>
              <a:rPr lang="en-US" sz="2400" dirty="0">
                <a:solidFill>
                  <a:srgbClr val="00B050"/>
                </a:solidFill>
              </a:rPr>
              <a:t>of all, the automatic hand dryer is very sanitary. </a:t>
            </a:r>
            <a:r>
              <a:rPr lang="en-US" sz="2400" dirty="0">
                <a:solidFill>
                  <a:schemeClr val="accent2">
                    <a:lumMod val="60000"/>
                    <a:lumOff val="40000"/>
                  </a:schemeClr>
                </a:solidFill>
              </a:rPr>
              <a:t>Instead of pulling on a lever that has been touched by a large number of students, users can just stick their hands under the air dryer. No germs can get on them because there is nothing to touch. </a:t>
            </a:r>
            <a:r>
              <a:rPr lang="en-US" sz="2400" dirty="0">
                <a:solidFill>
                  <a:srgbClr val="002060"/>
                </a:solidFill>
              </a:rPr>
              <a:t>Just think how the attendance rate would improve. Kids wouldn’t get sick from the germ-infested paper towel dispensers we now use at our school. </a:t>
            </a:r>
            <a:r>
              <a:rPr lang="en-US" sz="2400" dirty="0">
                <a:solidFill>
                  <a:srgbClr val="7030A0"/>
                </a:solidFill>
              </a:rPr>
              <a:t>This would keep kids’ hands germ-free.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388" y="188913"/>
            <a:ext cx="8713787" cy="5724525"/>
          </a:xfrm>
          <a:prstGeom prst="rect">
            <a:avLst/>
          </a:prstGeom>
        </p:spPr>
        <p:txBody>
          <a:bodyPr>
            <a:spAutoFit/>
          </a:bodyPr>
          <a:lstStyle/>
          <a:p>
            <a:pPr>
              <a:lnSpc>
                <a:spcPct val="150000"/>
              </a:lnSpc>
              <a:defRPr/>
            </a:pPr>
            <a:r>
              <a:rPr lang="en-US" sz="2400" dirty="0"/>
              <a:t>	</a:t>
            </a:r>
            <a:r>
              <a:rPr lang="en-US" sz="2000" dirty="0">
                <a:solidFill>
                  <a:srgbClr val="00B050"/>
                </a:solidFill>
              </a:rPr>
              <a:t>In </a:t>
            </a:r>
            <a:r>
              <a:rPr lang="en-US" sz="2000" dirty="0">
                <a:solidFill>
                  <a:srgbClr val="00B050"/>
                </a:solidFill>
              </a:rPr>
              <a:t>addition, if the school buys automatic hand dryers, we can save money that can be spent on more important things</a:t>
            </a:r>
            <a:r>
              <a:rPr lang="en-US" sz="2000" dirty="0">
                <a:solidFill>
                  <a:srgbClr val="002060"/>
                </a:solidFill>
              </a:rPr>
              <a:t>. </a:t>
            </a:r>
            <a:r>
              <a:rPr lang="en-US" sz="2000" dirty="0">
                <a:solidFill>
                  <a:schemeClr val="accent4">
                    <a:lumMod val="75000"/>
                  </a:schemeClr>
                </a:solidFill>
              </a:rPr>
              <a:t>I have noticed that there is a terrible waste of paper towels in the restrooms. Students continuously pull on the lever, dispensing towels that they do not really need. It is annoying to find the dispenser empty. Our custodian is called several times a day to bring in bundles of replacements, just because some kids are wasteful. </a:t>
            </a:r>
            <a:r>
              <a:rPr lang="en-US" sz="2000" dirty="0">
                <a:solidFill>
                  <a:schemeClr val="accent2">
                    <a:lumMod val="60000"/>
                    <a:lumOff val="40000"/>
                  </a:schemeClr>
                </a:solidFill>
              </a:rPr>
              <a:t>All of these paper towels cost a lot of money. An automatic hand dryer costs approximately $500, with very little additional cost over time. On the other hand, paper towels can cost $25 a case, or about $500 a year, since we use about 20 cases each year. After just one year, it would pay for itself.</a:t>
            </a:r>
            <a:r>
              <a:rPr lang="en-US" sz="2000" dirty="0">
                <a:solidFill>
                  <a:srgbClr val="002060"/>
                </a:solidFill>
              </a:rPr>
              <a:t> </a:t>
            </a:r>
            <a:r>
              <a:rPr lang="en-US" sz="2000" dirty="0">
                <a:solidFill>
                  <a:srgbClr val="7030A0"/>
                </a:solidFill>
              </a:rPr>
              <a:t>If we installed automatic hand dryers, we would not waste paper towels, and it would save the school a ton of money.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5288" y="549275"/>
            <a:ext cx="8353425" cy="5021263"/>
          </a:xfrm>
          <a:prstGeom prst="rect">
            <a:avLst/>
          </a:prstGeom>
        </p:spPr>
        <p:txBody>
          <a:bodyPr>
            <a:spAutoFit/>
          </a:bodyPr>
          <a:lstStyle/>
          <a:p>
            <a:pPr>
              <a:lnSpc>
                <a:spcPct val="150000"/>
              </a:lnSpc>
            </a:pPr>
            <a:r>
              <a:rPr lang="en-US" sz="2400"/>
              <a:t>	</a:t>
            </a:r>
            <a:r>
              <a:rPr lang="en-US" sz="2400">
                <a:solidFill>
                  <a:srgbClr val="00B050"/>
                </a:solidFill>
              </a:rPr>
              <a:t>Finally, our bathroom is a paper towel mess! </a:t>
            </a:r>
            <a:r>
              <a:rPr lang="en-US" sz="2400">
                <a:solidFill>
                  <a:srgbClr val="EC767C"/>
                </a:solidFill>
              </a:rPr>
              <a:t>For instance, there are always piles of paper towels on the floor. Sometimes the extras fall from the dispenser unused. Many times kids bunch their used towel in into a ball and aim for a basket. But if they miss the target, the paper ball stays on the floor. </a:t>
            </a:r>
            <a:r>
              <a:rPr lang="en-US" sz="2400">
                <a:solidFill>
                  <a:srgbClr val="002060"/>
                </a:solidFill>
              </a:rPr>
              <a:t>Sometimes the towels are even tossed to the ceiling like spitballs.</a:t>
            </a:r>
            <a:r>
              <a:rPr lang="en-US" sz="2400">
                <a:solidFill>
                  <a:srgbClr val="7030A0"/>
                </a:solidFill>
              </a:rPr>
              <a:t> Paper towels leave so much litter in the restrooms that the restrooms are a mess – even before the end of the day!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0375" y="1500188"/>
            <a:ext cx="8505825" cy="4525962"/>
          </a:xfrm>
        </p:spPr>
        <p:txBody>
          <a:bodyPr/>
          <a:lstStyle/>
          <a:p>
            <a:pPr eaLnBrk="1" hangingPunct="1">
              <a:buFont typeface="Wingdings" panose="05000000000000000000" pitchFamily="2" charset="2"/>
              <a:buChar char="Ø"/>
              <a:defRPr/>
            </a:pPr>
            <a:r>
              <a:rPr lang="en-US" dirty="0" smtClean="0"/>
              <a:t>A </a:t>
            </a:r>
            <a:r>
              <a:rPr lang="en-US" b="1" dirty="0">
                <a:solidFill>
                  <a:schemeClr val="accent2">
                    <a:lumMod val="75000"/>
                  </a:schemeClr>
                </a:solidFill>
              </a:rPr>
              <a:t>counterargument </a:t>
            </a:r>
            <a:r>
              <a:rPr lang="en-US" dirty="0"/>
              <a:t>presents the opposite side of an argument in order to poke holes in it. </a:t>
            </a:r>
            <a:endParaRPr lang="en-US" dirty="0" smtClean="0"/>
          </a:p>
          <a:p>
            <a:pPr eaLnBrk="1" hangingPunct="1">
              <a:buFont typeface="Wingdings" panose="05000000000000000000" pitchFamily="2" charset="2"/>
              <a:buChar char="Ø"/>
              <a:defRPr/>
            </a:pPr>
            <a:endParaRPr lang="en-US" sz="800" dirty="0" smtClean="0"/>
          </a:p>
          <a:p>
            <a:pPr eaLnBrk="1" hangingPunct="1">
              <a:defRPr/>
            </a:pPr>
            <a:r>
              <a:rPr lang="en-US" dirty="0" smtClean="0"/>
              <a:t>Shows </a:t>
            </a:r>
            <a:r>
              <a:rPr lang="en-US" dirty="0"/>
              <a:t>the reader that </a:t>
            </a:r>
            <a:r>
              <a:rPr lang="en-US" dirty="0" smtClean="0"/>
              <a:t>you </a:t>
            </a:r>
            <a:r>
              <a:rPr lang="en-US" dirty="0"/>
              <a:t>have considered the </a:t>
            </a:r>
            <a:r>
              <a:rPr lang="en-US" b="1" dirty="0">
                <a:solidFill>
                  <a:schemeClr val="accent2">
                    <a:lumMod val="75000"/>
                  </a:schemeClr>
                </a:solidFill>
              </a:rPr>
              <a:t>opposing view</a:t>
            </a:r>
            <a:r>
              <a:rPr lang="en-US" dirty="0"/>
              <a:t>. </a:t>
            </a:r>
            <a:endParaRPr lang="en-US" dirty="0" smtClean="0"/>
          </a:p>
          <a:p>
            <a:pPr eaLnBrk="1" hangingPunct="1">
              <a:defRPr/>
            </a:pPr>
            <a:endParaRPr lang="en-US" sz="800" dirty="0" smtClean="0"/>
          </a:p>
          <a:p>
            <a:pPr eaLnBrk="1" hangingPunct="1">
              <a:defRPr/>
            </a:pPr>
            <a:r>
              <a:rPr lang="en-US" dirty="0" smtClean="0"/>
              <a:t>Turn </a:t>
            </a:r>
            <a:r>
              <a:rPr lang="en-US" dirty="0">
                <a:solidFill>
                  <a:schemeClr val="accent2">
                    <a:lumMod val="75000"/>
                  </a:schemeClr>
                </a:solidFill>
              </a:rPr>
              <a:t>against your argument </a:t>
            </a:r>
            <a:r>
              <a:rPr lang="en-US" dirty="0"/>
              <a:t>for only a short time and then turn back to your original argument. </a:t>
            </a:r>
            <a:endParaRPr lang="en-US" dirty="0" smtClean="0"/>
          </a:p>
          <a:p>
            <a:pPr eaLnBrk="1" hangingPunct="1">
              <a:defRPr/>
            </a:pPr>
            <a:endParaRPr lang="en-US" sz="800" dirty="0" smtClean="0"/>
          </a:p>
          <a:p>
            <a:pPr eaLnBrk="1" hangingPunct="1">
              <a:defRPr/>
            </a:pPr>
            <a:r>
              <a:rPr lang="en-US" dirty="0" smtClean="0"/>
              <a:t>This </a:t>
            </a:r>
            <a:r>
              <a:rPr lang="en-US" dirty="0"/>
              <a:t>is just a </a:t>
            </a:r>
            <a:r>
              <a:rPr lang="en-US" dirty="0">
                <a:solidFill>
                  <a:schemeClr val="accent2">
                    <a:lumMod val="75000"/>
                  </a:schemeClr>
                </a:solidFill>
              </a:rPr>
              <a:t>short detour</a:t>
            </a:r>
            <a:r>
              <a:rPr lang="en-US" dirty="0"/>
              <a:t>. </a:t>
            </a:r>
          </a:p>
          <a:p>
            <a:pPr marL="109537" indent="0" eaLnBrk="1" hangingPunct="1">
              <a:buFont typeface="Wingdings 3" pitchFamily="18" charset="2"/>
              <a:buNone/>
              <a:defRPr/>
            </a:pPr>
            <a:r>
              <a:rPr lang="en-US" dirty="0"/>
              <a:t>	</a:t>
            </a:r>
          </a:p>
          <a:p>
            <a:pPr eaLnBrk="1" hangingPunct="1">
              <a:defRPr/>
            </a:pPr>
            <a:endParaRPr lang="en-US" dirty="0"/>
          </a:p>
        </p:txBody>
      </p:sp>
      <p:sp>
        <p:nvSpPr>
          <p:cNvPr id="3" name="Title 2"/>
          <p:cNvSpPr>
            <a:spLocks noGrp="1"/>
          </p:cNvSpPr>
          <p:nvPr>
            <p:ph type="title"/>
          </p:nvPr>
        </p:nvSpPr>
        <p:spPr/>
        <p:txBody>
          <a:bodyPr/>
          <a:lstStyle/>
          <a:p>
            <a:pPr eaLnBrk="1" hangingPunct="1">
              <a:defRPr/>
            </a:pPr>
            <a:r>
              <a:rPr lang="en-US" dirty="0" smtClean="0"/>
              <a:t>The Counterargument</a:t>
            </a:r>
            <a:endParaRPr lang="en-US" dirty="0"/>
          </a:p>
        </p:txBody>
      </p:sp>
      <p:sp>
        <p:nvSpPr>
          <p:cNvPr id="21507" name="AutoShape 2" descr="Image result for detour"/>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CA"/>
          </a:p>
        </p:txBody>
      </p:sp>
      <p:pic>
        <p:nvPicPr>
          <p:cNvPr id="5" name="Picture 4"/>
          <p:cNvPicPr>
            <a:picLocks noChangeAspect="1"/>
          </p:cNvPicPr>
          <p:nvPr/>
        </p:nvPicPr>
        <p:blipFill>
          <a:blip r:embed="rId2"/>
          <a:srcRect/>
          <a:stretch>
            <a:fillRect/>
          </a:stretch>
        </p:blipFill>
        <p:spPr bwMode="auto">
          <a:xfrm>
            <a:off x="5867400" y="4724400"/>
            <a:ext cx="2390775" cy="1914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2"/>
          <p:cNvSpPr>
            <a:spLocks noGrp="1"/>
          </p:cNvSpPr>
          <p:nvPr>
            <p:ph idx="1"/>
          </p:nvPr>
        </p:nvSpPr>
        <p:spPr>
          <a:xfrm>
            <a:off x="684213" y="1052513"/>
            <a:ext cx="7497762" cy="4800600"/>
          </a:xfrm>
        </p:spPr>
        <p:txBody>
          <a:bodyPr/>
          <a:lstStyle/>
          <a:p>
            <a:pPr eaLnBrk="1" hangingPunct="1">
              <a:defRPr/>
            </a:pPr>
            <a:r>
              <a:rPr lang="en-CA" sz="2400" dirty="0" smtClean="0"/>
              <a:t> </a:t>
            </a:r>
            <a:r>
              <a:rPr lang="en-CA" sz="2400" b="1" dirty="0" smtClean="0">
                <a:solidFill>
                  <a:schemeClr val="accent1"/>
                </a:solidFill>
              </a:rPr>
              <a:t>Counterclaim: </a:t>
            </a:r>
            <a:r>
              <a:rPr lang="en-CA" sz="2400" dirty="0" smtClean="0"/>
              <a:t>Some people feel that sharks are bloodthirsty predators. </a:t>
            </a:r>
          </a:p>
          <a:p>
            <a:pPr marL="109537" indent="0" eaLnBrk="1" hangingPunct="1">
              <a:buFont typeface="Wingdings 3" pitchFamily="18" charset="2"/>
              <a:buNone/>
              <a:defRPr/>
            </a:pPr>
            <a:endParaRPr lang="en-CA" sz="1000" dirty="0" smtClean="0"/>
          </a:p>
          <a:p>
            <a:pPr eaLnBrk="1" hangingPunct="1">
              <a:defRPr/>
            </a:pPr>
            <a:r>
              <a:rPr lang="en-CA" sz="2400" b="1" dirty="0" smtClean="0">
                <a:solidFill>
                  <a:srgbClr val="002060"/>
                </a:solidFill>
              </a:rPr>
              <a:t>Evidence</a:t>
            </a:r>
            <a:r>
              <a:rPr lang="en-CA" sz="2400" b="1" dirty="0" smtClean="0"/>
              <a:t>: </a:t>
            </a:r>
            <a:r>
              <a:rPr lang="en-CA" sz="2400" dirty="0" smtClean="0"/>
              <a:t>About thirty species of sharks are known to attack humans. </a:t>
            </a:r>
          </a:p>
          <a:p>
            <a:pPr eaLnBrk="1" hangingPunct="1">
              <a:defRPr/>
            </a:pPr>
            <a:endParaRPr lang="en-CA" sz="1000" dirty="0" smtClean="0"/>
          </a:p>
          <a:p>
            <a:pPr eaLnBrk="1" hangingPunct="1">
              <a:defRPr/>
            </a:pPr>
            <a:r>
              <a:rPr lang="en-CA" sz="2400" b="1" dirty="0" smtClean="0">
                <a:solidFill>
                  <a:schemeClr val="accent2">
                    <a:lumMod val="75000"/>
                  </a:schemeClr>
                </a:solidFill>
              </a:rPr>
              <a:t>Discrediting this evidence by providing other evidence: </a:t>
            </a:r>
            <a:r>
              <a:rPr lang="en-CA" sz="2400" dirty="0" smtClean="0"/>
              <a:t>However, there are a total of over 350 kinds of sharks! That means that for the 30 species that may have attacked humans, there are at least 30 others that haven’t! Yet we lump all sharks into this “bloodthirsty” image.</a:t>
            </a:r>
          </a:p>
        </p:txBody>
      </p:sp>
      <p:sp>
        <p:nvSpPr>
          <p:cNvPr id="2" name="Title 1"/>
          <p:cNvSpPr>
            <a:spLocks noGrp="1"/>
          </p:cNvSpPr>
          <p:nvPr>
            <p:ph type="title"/>
          </p:nvPr>
        </p:nvSpPr>
        <p:spPr>
          <a:xfrm>
            <a:off x="457200" y="274638"/>
            <a:ext cx="8507288" cy="1143000"/>
          </a:xfrm>
        </p:spPr>
        <p:txBody>
          <a:bodyPr>
            <a:normAutofit fontScale="90000"/>
          </a:bodyPr>
          <a:lstStyle/>
          <a:p>
            <a:pPr eaLnBrk="1" fontAlgn="auto" hangingPunct="1">
              <a:spcAft>
                <a:spcPts val="0"/>
              </a:spcAft>
              <a:defRPr/>
            </a:pPr>
            <a:r>
              <a:rPr lang="en-CA" dirty="0" smtClean="0"/>
              <a:t>A counterargument has </a:t>
            </a:r>
            <a:r>
              <a:rPr lang="en-CA" u="sng" dirty="0" smtClean="0"/>
              <a:t>three parts</a:t>
            </a:r>
            <a:r>
              <a:rPr lang="en-CA" dirty="0" smtClean="0"/>
              <a:t>: </a:t>
            </a:r>
            <a:br>
              <a:rPr lang="en-CA" dirty="0" smtClean="0"/>
            </a:b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6385">
                                            <p:txEl>
                                              <p:pRg st="0" end="0"/>
                                            </p:txEl>
                                          </p:spTgt>
                                        </p:tgtEl>
                                        <p:attrNameLst>
                                          <p:attrName>style.visibility</p:attrName>
                                        </p:attrNameLst>
                                      </p:cBhvr>
                                      <p:to>
                                        <p:strVal val="visible"/>
                                      </p:to>
                                    </p:set>
                                    <p:animEffect transition="in" filter="wipe(down)">
                                      <p:cBhvr>
                                        <p:cTn id="7" dur="500"/>
                                        <p:tgtEl>
                                          <p:spTgt spid="163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6385">
                                            <p:txEl>
                                              <p:pRg st="2" end="2"/>
                                            </p:txEl>
                                          </p:spTgt>
                                        </p:tgtEl>
                                        <p:attrNameLst>
                                          <p:attrName>style.visibility</p:attrName>
                                        </p:attrNameLst>
                                      </p:cBhvr>
                                      <p:to>
                                        <p:strVal val="visible"/>
                                      </p:to>
                                    </p:set>
                                    <p:animEffect transition="in" filter="wipe(down)">
                                      <p:cBhvr>
                                        <p:cTn id="12" dur="500"/>
                                        <p:tgtEl>
                                          <p:spTgt spid="1638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6385">
                                            <p:txEl>
                                              <p:pRg st="4" end="4"/>
                                            </p:txEl>
                                          </p:spTgt>
                                        </p:tgtEl>
                                        <p:attrNameLst>
                                          <p:attrName>style.visibility</p:attrName>
                                        </p:attrNameLst>
                                      </p:cBhvr>
                                      <p:to>
                                        <p:strVal val="visible"/>
                                      </p:to>
                                    </p:set>
                                    <p:animEffect transition="in" filter="wipe(down)">
                                      <p:cBhvr>
                                        <p:cTn id="17" dur="500"/>
                                        <p:tgtEl>
                                          <p:spTgt spid="1638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1108</TotalTime>
  <Words>880</Words>
  <Application>Microsoft Office PowerPoint</Application>
  <PresentationFormat>On-screen Show (4:3)</PresentationFormat>
  <Paragraphs>38</Paragraphs>
  <Slides>13</Slides>
  <Notes>0</Notes>
  <HiddenSlides>0</HiddenSlides>
  <MMClips>0</MMClips>
  <ScaleCrop>false</ScaleCrop>
  <HeadingPairs>
    <vt:vector size="6" baseType="variant">
      <vt:variant>
        <vt:lpstr>Fonts Used</vt:lpstr>
      </vt:variant>
      <vt:variant>
        <vt:i4>9</vt:i4>
      </vt:variant>
      <vt:variant>
        <vt:lpstr>Design Template</vt:lpstr>
      </vt:variant>
      <vt:variant>
        <vt:i4>8</vt:i4>
      </vt:variant>
      <vt:variant>
        <vt:lpstr>Slide Titles</vt:lpstr>
      </vt:variant>
      <vt:variant>
        <vt:i4>13</vt:i4>
      </vt:variant>
    </vt:vector>
  </HeadingPairs>
  <TitlesOfParts>
    <vt:vector size="30" baseType="lpstr">
      <vt:lpstr>Arial</vt:lpstr>
      <vt:lpstr>Lucida Sans Unicode</vt:lpstr>
      <vt:lpstr>Wingdings 3</vt:lpstr>
      <vt:lpstr>Verdana</vt:lpstr>
      <vt:lpstr>Wingdings 2</vt:lpstr>
      <vt:lpstr>Calibri</vt:lpstr>
      <vt:lpstr>Comic Sans MS</vt:lpstr>
      <vt:lpstr>Times New Roman</vt:lpstr>
      <vt:lpstr>Wingdings</vt:lpstr>
      <vt:lpstr>Concourse</vt:lpstr>
      <vt:lpstr>Concourse</vt:lpstr>
      <vt:lpstr>Concourse</vt:lpstr>
      <vt:lpstr>Concourse</vt:lpstr>
      <vt:lpstr>Concourse</vt:lpstr>
      <vt:lpstr>Concourse</vt:lpstr>
      <vt:lpstr>Concourse</vt: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Persuasive Essay</dc:title>
  <dc:creator>Dads Main</dc:creator>
  <cp:lastModifiedBy>user</cp:lastModifiedBy>
  <cp:revision>19</cp:revision>
  <dcterms:created xsi:type="dcterms:W3CDTF">2015-03-23T22:46:19Z</dcterms:created>
  <dcterms:modified xsi:type="dcterms:W3CDTF">2016-05-24T13:09:36Z</dcterms:modified>
</cp:coreProperties>
</file>