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gif" ContentType="image/gif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6"/>
  </p:notesMasterIdLst>
  <p:handoutMasterIdLst>
    <p:handoutMasterId r:id="rId47"/>
  </p:handoutMasterIdLst>
  <p:sldIdLst>
    <p:sldId id="256" r:id="rId2"/>
    <p:sldId id="296" r:id="rId3"/>
    <p:sldId id="299" r:id="rId4"/>
    <p:sldId id="297" r:id="rId5"/>
    <p:sldId id="300" r:id="rId6"/>
    <p:sldId id="303" r:id="rId7"/>
    <p:sldId id="302" r:id="rId8"/>
    <p:sldId id="258" r:id="rId9"/>
    <p:sldId id="304" r:id="rId10"/>
    <p:sldId id="257" r:id="rId11"/>
    <p:sldId id="259" r:id="rId12"/>
    <p:sldId id="271" r:id="rId13"/>
    <p:sldId id="261" r:id="rId14"/>
    <p:sldId id="260" r:id="rId15"/>
    <p:sldId id="263" r:id="rId16"/>
    <p:sldId id="262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2" r:id="rId25"/>
    <p:sldId id="295" r:id="rId26"/>
    <p:sldId id="273" r:id="rId27"/>
    <p:sldId id="276" r:id="rId28"/>
    <p:sldId id="275" r:id="rId29"/>
    <p:sldId id="274" r:id="rId30"/>
    <p:sldId id="277" r:id="rId31"/>
    <p:sldId id="280" r:id="rId32"/>
    <p:sldId id="282" r:id="rId33"/>
    <p:sldId id="281" r:id="rId34"/>
    <p:sldId id="284" r:id="rId35"/>
    <p:sldId id="283" r:id="rId36"/>
    <p:sldId id="285" r:id="rId37"/>
    <p:sldId id="286" r:id="rId38"/>
    <p:sldId id="287" r:id="rId39"/>
    <p:sldId id="288" r:id="rId40"/>
    <p:sldId id="289" r:id="rId41"/>
    <p:sldId id="293" r:id="rId42"/>
    <p:sldId id="290" r:id="rId43"/>
    <p:sldId id="292" r:id="rId44"/>
    <p:sldId id="291" r:id="rId4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70" autoAdjust="0"/>
    <p:restoredTop sz="94660"/>
  </p:normalViewPr>
  <p:slideViewPr>
    <p:cSldViewPr>
      <p:cViewPr>
        <p:scale>
          <a:sx n="100" d="100"/>
          <a:sy n="100" d="100"/>
        </p:scale>
        <p:origin x="-1332" y="-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Verdana" pitchFamily="34" charset="0"/>
              </a:defRPr>
            </a:lvl1pPr>
          </a:lstStyle>
          <a:p>
            <a:pPr>
              <a:defRPr/>
            </a:pPr>
            <a:fld id="{B0CBBF22-E9CD-44C9-8E02-67B9D2AD7F37}" type="datetimeFigureOut">
              <a:rPr lang="en-US"/>
              <a:pPr>
                <a:defRPr/>
              </a:pPr>
              <a:t>10/16/2015</a:t>
            </a:fld>
            <a:endParaRPr lang="en-US"/>
          </a:p>
        </p:txBody>
      </p:sp>
      <p:sp>
        <p:nvSpPr>
          <p:cNvPr id="583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3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Verdana" pitchFamily="34" charset="0"/>
              </a:defRPr>
            </a:lvl1pPr>
          </a:lstStyle>
          <a:p>
            <a:pPr>
              <a:defRPr/>
            </a:pPr>
            <a:fld id="{8B3B3392-58CC-4E02-A8B1-DDFDD36A9E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8F200B4-52B5-45D5-B196-F35511444F86}" type="datetimeFigureOut">
              <a:rPr lang="en-US"/>
              <a:pPr>
                <a:defRPr/>
              </a:pPr>
              <a:t>10/16/2015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3AF1F53-FF99-4F40-B16F-D8E063B792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A4FBAC0-BB0B-4000-8876-F5BD99DE7E2B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dirty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5897465-4C26-4B66-9B7C-B15B73A65AB7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 dirty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C1C093-E733-4F11-B193-5E06BC1FB401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 dirty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F8CA5E-D29C-483A-9031-DBD5A1CDBC0E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F275E7D-9106-498E-AA0E-C016F7B6876E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A01F907-4AC0-4B70-A41F-FE86AEBFA771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EA9D53F-7DCD-4F4C-9427-43C31079A165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8011539-3958-42CB-83C1-E12CC2770039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D123F72-5466-4D8B-833B-E513D5435A1C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993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E131619-004D-491A-8CD6-DDEF07A5E3BE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6584C32-BFB1-4D1E-B5F5-B58FE929F0BB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AF1F53-FF99-4F40-B16F-D8E063B792C5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403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1B259BE-4CE7-4243-87DC-7EA279F937F8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608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1E14456-8952-4811-9079-76CED6C1639B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813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85F3989-16CB-4D67-907A-8ED916EC7A33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A4FBAC0-BB0B-4000-8876-F5BD99DE7E2B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E229E88-1214-48B5-AE24-8C6BA45BC78C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FC850B1-6E98-44CE-9A19-94D03F98CA8D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137D7DC-DD4C-4EDE-8C6C-875E5393F050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88702D5-01B0-42C7-AAC9-A50A37BE1FDF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19BA49A-FCB7-46A1-A920-FAA517EAECE1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DD57BE6-B065-4F83-9A4D-7A2260D5B21D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82A94D8-648B-41A9-A2D1-5FAF0113A577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03B26ED-EB39-4161-A33E-DCCBF7A52FE6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3148E79-F9EF-4A3A-B81F-B9A0B80741FC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73E3D4C-7C5F-472D-95F8-C7A84003177A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4B19230-E62D-4933-877D-C0B0AD456EEA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57A3D4D-962E-41C1-A85F-BAD57DB1CEE9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82A94D8-648B-41A9-A2D1-5FAF0113A577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5DFF975-76FD-4CCF-9719-52A2852BAEA6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C5DE857-4DF8-4918-9EBE-7A8B09DFF248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6D82735-DDFC-4575-8D87-C74B8C40BAF5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AF1F53-FF99-4F40-B16F-D8E063B792C5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AF1F53-FF99-4F40-B16F-D8E063B792C5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2AF1999-0571-4B37-947B-CCF1A81F4CA7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AF1F53-FF99-4F40-B16F-D8E063B792C5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B4488D2-653A-404C-A250-8238B555DD73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82A94D8-648B-41A9-A2D1-5FAF0113A577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82A94D8-648B-41A9-A2D1-5FAF0113A577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F362DA2-2693-4F22-8FDF-0E1A6E3834E9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 dirty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4E8BF95-D2E0-41A5-8958-67E3059D5961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 dirty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6804779-0900-45BC-8E07-B91FD2F11596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 dirty="0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2D6C308-9EFE-40F7-A4E1-D63B134F1FC5}" type="datetimeFigureOut">
              <a:rPr lang="en-US"/>
              <a:pPr>
                <a:defRPr/>
              </a:pPr>
              <a:t>10/16/2015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EFCFF5C-5C90-46FA-B84E-B81E442192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6BE7B6-01C9-491B-BB8A-373DF351BEA7}" type="datetimeFigureOut">
              <a:rPr lang="en-US"/>
              <a:pPr>
                <a:defRPr/>
              </a:pPr>
              <a:t>10/16/2015</a:t>
            </a:fld>
            <a:endParaRPr lang="en-US"/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0CFAFB-7457-494B-80A8-113C099FA6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AFB4F6-5508-4F62-BD55-75DE9B0FE21A}" type="datetimeFigureOut">
              <a:rPr lang="en-US"/>
              <a:pPr>
                <a:defRPr/>
              </a:pPr>
              <a:t>10/16/2015</a:t>
            </a:fld>
            <a:endParaRPr lang="en-US"/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06E74D-2807-431F-92C5-550016B129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16557D-8F4C-46B0-9DF2-A5CC5EFE120A}" type="datetimeFigureOut">
              <a:rPr lang="en-US"/>
              <a:pPr>
                <a:defRPr/>
              </a:pPr>
              <a:t>10/16/2015</a:t>
            </a:fld>
            <a:endParaRPr lang="en-US"/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406BD-8707-4878-859C-92154C50BD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D0DCAB6-8DBC-4A8F-A716-EEB3D424415E}" type="datetimeFigureOut">
              <a:rPr lang="en-US"/>
              <a:pPr>
                <a:defRPr/>
              </a:pPr>
              <a:t>10/16/2015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304D8B7-5ED6-4316-BB76-AC7F2CB11F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EEB409-82DB-433B-9B45-289FF537A862}" type="datetimeFigureOut">
              <a:rPr lang="en-US"/>
              <a:pPr>
                <a:defRPr/>
              </a:pPr>
              <a:t>10/16/2015</a:t>
            </a:fld>
            <a:endParaRPr lang="en-US"/>
          </a:p>
        </p:txBody>
      </p:sp>
      <p:sp>
        <p:nvSpPr>
          <p:cNvPr id="6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09115A-F8D0-4BA2-B611-CE3DB210C1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337A97-F67C-47DD-9B1A-CDA41B97CA08}" type="datetimeFigureOut">
              <a:rPr lang="en-US"/>
              <a:pPr>
                <a:defRPr/>
              </a:pPr>
              <a:t>10/16/2015</a:t>
            </a:fld>
            <a:endParaRPr lang="en-US"/>
          </a:p>
        </p:txBody>
      </p:sp>
      <p:sp>
        <p:nvSpPr>
          <p:cNvPr id="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292CEA-7939-48BF-ACA2-3214F6EC29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D93829-BF9D-4431-84A9-991C7694B875}" type="datetimeFigureOut">
              <a:rPr lang="en-US"/>
              <a:pPr>
                <a:defRPr/>
              </a:pPr>
              <a:t>10/16/2015</a:t>
            </a:fld>
            <a:endParaRPr lang="en-US"/>
          </a:p>
        </p:txBody>
      </p:sp>
      <p:sp>
        <p:nvSpPr>
          <p:cNvPr id="4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710004-81F4-49CF-8705-866D5D2F04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4B53E15-76D1-45F1-AC29-54A3468DA39B}" type="datetimeFigureOut">
              <a:rPr lang="en-US"/>
              <a:pPr>
                <a:defRPr/>
              </a:pPr>
              <a:t>10/16/2015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8F0F5EA-9BF5-484C-843B-08E5D79AB8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E5C828-6E01-474F-9B6F-2C641F6A64CA}" type="datetimeFigureOut">
              <a:rPr lang="en-US"/>
              <a:pPr>
                <a:defRPr/>
              </a:pPr>
              <a:t>10/16/2015</a:t>
            </a:fld>
            <a:endParaRPr lang="en-US"/>
          </a:p>
        </p:txBody>
      </p:sp>
      <p:sp>
        <p:nvSpPr>
          <p:cNvPr id="6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DC79B2-3BCE-4E88-8F9B-D1DFB21E4B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ound Single Corner Rectangle 10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933F995-643C-40D6-BB34-0842A6AC7CEE}" type="datetimeFigureOut">
              <a:rPr lang="en-US"/>
              <a:pPr>
                <a:defRPr/>
              </a:pPr>
              <a:t>10/16/2015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705F3D0-0C3E-493E-B989-C31CC56025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1" name="Text Placeholder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6F672155-FAD5-4A8D-8947-700BCDAF09BD}" type="datetimeFigureOut">
              <a:rPr lang="en-US"/>
              <a:pPr>
                <a:defRPr/>
              </a:pPr>
              <a:t>10/16/2015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CC844A6-C920-4B41-A399-3E6096B8A9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3" r:id="rId3"/>
    <p:sldLayoutId id="2147483670" r:id="rId4"/>
    <p:sldLayoutId id="2147483669" r:id="rId5"/>
    <p:sldLayoutId id="2147483668" r:id="rId6"/>
    <p:sldLayoutId id="2147483674" r:id="rId7"/>
    <p:sldLayoutId id="2147483667" r:id="rId8"/>
    <p:sldLayoutId id="2147483675" r:id="rId9"/>
    <p:sldLayoutId id="2147483666" r:id="rId10"/>
    <p:sldLayoutId id="214748366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FF8D3E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9pPr>
      <a:extLst/>
    </p:titleStyle>
    <p:bodyStyle>
      <a:lvl1pPr marL="265113" indent="-265113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eaLnBrk="0" fontAlgn="base" hangingPunct="0">
        <a:spcBef>
          <a:spcPts val="250"/>
        </a:spcBef>
        <a:spcAft>
          <a:spcPct val="0"/>
        </a:spcAft>
        <a:buClr>
          <a:srgbClr val="ED3742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eaLnBrk="0" fontAlgn="base" hangingPunct="0">
        <a:spcBef>
          <a:spcPts val="225"/>
        </a:spcBef>
        <a:spcAft>
          <a:spcPct val="0"/>
        </a:spcAft>
        <a:buClr>
          <a:srgbClr val="ED3742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ts val="250"/>
        </a:spcBef>
        <a:spcAft>
          <a:spcPct val="0"/>
        </a:spcAft>
        <a:buClr>
          <a:srgbClr val="4A85BF"/>
        </a:buClr>
        <a:buSzPct val="100000"/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mmonsensemedia.org/videos/what-is-the-internet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eopets.com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fun4thebrain.com/" TargetMode="External"/><Relationship Id="rId5" Type="http://schemas.openxmlformats.org/officeDocument/2006/relationships/hyperlink" Target="https://minecraft.net/" TargetMode="External"/><Relationship Id="rId4" Type="http://schemas.openxmlformats.org/officeDocument/2006/relationships/hyperlink" Target="http://www.bookadventure.org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mmonsensemedia.org/videos/pause-think-online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mmonsensemedia.org/videos/mindful-messaging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mmonsensemedia.org/videos/emmas-story-cyberbullied-by-a-best-friend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mmonsensemedia.org/videos/solomons-story-online-searching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828800"/>
            <a:ext cx="7772400" cy="9144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Rings of Responsibility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914400"/>
            <a:ext cx="6400800" cy="1066800"/>
          </a:xfrm>
        </p:spPr>
        <p:txBody>
          <a:bodyPr>
            <a:normAutofit fontScale="85000"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5400" b="1" dirty="0" smtClean="0"/>
              <a:t>Digital Citizenship</a:t>
            </a:r>
            <a:endParaRPr lang="en-US" sz="5400" b="1" dirty="0"/>
          </a:p>
        </p:txBody>
      </p:sp>
      <p:pic>
        <p:nvPicPr>
          <p:cNvPr id="79874" name="Picture 2" descr="Water Ripples In A Pool Of Water Photograph"/>
          <p:cNvPicPr>
            <a:picLocks noChangeAspect="1" noChangeArrowheads="1"/>
          </p:cNvPicPr>
          <p:nvPr/>
        </p:nvPicPr>
        <p:blipFill>
          <a:blip r:embed="rId3" cstate="print"/>
          <a:srcRect t="34146" r="-163"/>
          <a:stretch>
            <a:fillRect/>
          </a:stretch>
        </p:blipFill>
        <p:spPr bwMode="auto">
          <a:xfrm>
            <a:off x="2209800" y="3505200"/>
            <a:ext cx="4967111" cy="2438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798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98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79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/>
          <p:cNvPicPr>
            <a:picLocks noChangeAspect="1" noChangeArrowheads="1"/>
          </p:cNvPicPr>
          <p:nvPr/>
        </p:nvPicPr>
        <p:blipFill>
          <a:blip r:embed="rId3" cstate="print"/>
          <a:srcRect l="22501" t="10938" r="20000" b="17969"/>
          <a:stretch>
            <a:fillRect/>
          </a:stretch>
        </p:blipFill>
        <p:spPr bwMode="auto">
          <a:xfrm>
            <a:off x="1447800" y="381000"/>
            <a:ext cx="6400800" cy="599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183563" cy="3733800"/>
          </a:xfrm>
        </p:spPr>
        <p:txBody>
          <a:bodyPr/>
          <a:lstStyle/>
          <a:p>
            <a:pPr eaLnBrk="1" hangingPunct="1"/>
            <a:r>
              <a:rPr lang="en-US" dirty="0" smtClean="0"/>
              <a:t>What are the three rings of responsibility?</a:t>
            </a:r>
          </a:p>
          <a:p>
            <a:pPr eaLnBrk="1" hangingPunct="1">
              <a:buNone/>
            </a:pPr>
            <a:endParaRPr lang="en-US" dirty="0" smtClean="0"/>
          </a:p>
          <a:p>
            <a:pPr eaLnBrk="1" hangingPunct="1"/>
            <a:r>
              <a:rPr lang="en-US" dirty="0" smtClean="0"/>
              <a:t>What </a:t>
            </a:r>
            <a:r>
              <a:rPr lang="en-US" dirty="0" smtClean="0"/>
              <a:t>is one important responsibility you 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dirty="0" smtClean="0"/>
              <a:t>	have in the online world</a:t>
            </a:r>
            <a:r>
              <a:rPr lang="en-US" dirty="0" smtClean="0"/>
              <a:t>?</a:t>
            </a:r>
          </a:p>
          <a:p>
            <a:pPr eaLnBrk="1" hangingPunct="1">
              <a:buFont typeface="Wingdings 2" pitchFamily="18" charset="2"/>
              <a:buNone/>
            </a:pPr>
            <a:endParaRPr lang="en-US" dirty="0" smtClean="0"/>
          </a:p>
          <a:p>
            <a:pPr eaLnBrk="1" hangingPunct="1"/>
            <a:r>
              <a:rPr lang="en-US" dirty="0" smtClean="0"/>
              <a:t>Is there a responsibility that you have to 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dirty="0" smtClean="0"/>
              <a:t>	others both online and offline?</a:t>
            </a:r>
          </a:p>
        </p:txBody>
      </p:sp>
      <p:pic>
        <p:nvPicPr>
          <p:cNvPr id="21506" name="Picture 2" descr="C:\Program Files\Microsoft Office\MEDIA\CAGCAT10\j0300520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533400"/>
            <a:ext cx="1770063" cy="152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183563" cy="10509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What is the Internet?</a:t>
            </a:r>
            <a:endParaRPr lang="en-US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>
          <a:xfrm>
            <a:off x="533400" y="1828800"/>
            <a:ext cx="8183563" cy="4187825"/>
          </a:xfrm>
        </p:spPr>
        <p:txBody>
          <a:bodyPr/>
          <a:lstStyle/>
          <a:p>
            <a:pPr eaLnBrk="1" hangingPunct="1"/>
            <a:endParaRPr lang="en-US" dirty="0" smtClean="0"/>
          </a:p>
          <a:p>
            <a:pPr eaLnBrk="1" hangingPunct="1">
              <a:buFont typeface="Wingdings 2" pitchFamily="18" charset="2"/>
              <a:buNone/>
            </a:pPr>
            <a:endParaRPr lang="en-US" dirty="0" smtClean="0"/>
          </a:p>
          <a:p>
            <a:pPr eaLnBrk="1" hangingPunct="1">
              <a:buFont typeface="Wingdings 2" pitchFamily="18" charset="2"/>
              <a:buNone/>
            </a:pPr>
            <a:r>
              <a:rPr lang="en-US" dirty="0" smtClean="0">
                <a:hlinkClick r:id="rId3"/>
              </a:rPr>
              <a:t>https://www.commonsensemedia.org/videos/what-is-the-internet</a:t>
            </a:r>
            <a:endParaRPr lang="en-US" dirty="0" smtClean="0"/>
          </a:p>
          <a:p>
            <a:pPr eaLnBrk="1" hangingPunct="1">
              <a:buFont typeface="Wingdings 2" pitchFamily="18" charset="2"/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828800"/>
            <a:ext cx="7772400" cy="147002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/>
              <a:t>Private and Personal Information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914400"/>
            <a:ext cx="6400800" cy="1066800"/>
          </a:xfrm>
        </p:spPr>
        <p:txBody>
          <a:bodyPr>
            <a:normAutofit fontScale="85000"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5400" b="1" dirty="0" smtClean="0"/>
              <a:t>Digital Citizenship</a:t>
            </a:r>
            <a:endParaRPr lang="en-US" sz="5400" b="1" dirty="0"/>
          </a:p>
        </p:txBody>
      </p:sp>
      <p:pic>
        <p:nvPicPr>
          <p:cNvPr id="25603" name="Picture 2" descr="C:\Users\acer 2011\AppData\Local\Microsoft\Windows\Temporary Internet Files\Content.IE5\0V3HJUEM\MC900279372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3581400"/>
            <a:ext cx="2667000" cy="263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183563" cy="32004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What types of information do you think are okay to share publicly online, on a profile that others will see?</a:t>
            </a:r>
            <a:br>
              <a:rPr lang="en-US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endParaRPr lang="en-US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657600"/>
            <a:ext cx="8183563" cy="2060575"/>
          </a:xfrm>
        </p:spPr>
        <p:txBody>
          <a:bodyPr/>
          <a:lstStyle/>
          <a:p>
            <a:pPr eaLnBrk="1" hangingPunct="1"/>
            <a:r>
              <a:rPr lang="en-US" sz="3600" dirty="0" smtClean="0"/>
              <a:t>First name, </a:t>
            </a:r>
          </a:p>
          <a:p>
            <a:pPr eaLnBrk="1" hangingPunct="1"/>
            <a:r>
              <a:rPr lang="en-US" sz="3600" dirty="0" smtClean="0"/>
              <a:t>Interest and </a:t>
            </a:r>
            <a:r>
              <a:rPr lang="en-US" sz="3600" dirty="0" err="1" smtClean="0"/>
              <a:t>favourite</a:t>
            </a:r>
            <a:r>
              <a:rPr lang="en-US" sz="3600" dirty="0" smtClean="0"/>
              <a:t> activities</a:t>
            </a:r>
          </a:p>
          <a:p>
            <a:pPr eaLnBrk="1" hangingPunct="1"/>
            <a:r>
              <a:rPr lang="en-US" sz="3600" dirty="0" smtClean="0"/>
              <a:t>Opinions about a movie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183563" cy="21939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What are some examples of websites where you must register in order to participate?</a:t>
            </a:r>
            <a:br>
              <a:rPr lang="en-US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endParaRPr lang="en-US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590800"/>
            <a:ext cx="8183563" cy="3200400"/>
          </a:xfrm>
        </p:spPr>
        <p:txBody>
          <a:bodyPr/>
          <a:lstStyle/>
          <a:p>
            <a:pPr eaLnBrk="1" hangingPunct="1"/>
            <a:r>
              <a:rPr lang="en-US" sz="3200" smtClean="0"/>
              <a:t>Social networking sites, </a:t>
            </a:r>
          </a:p>
          <a:p>
            <a:pPr eaLnBrk="1" hangingPunct="1"/>
            <a:r>
              <a:rPr lang="en-US" sz="3200" smtClean="0"/>
              <a:t>video-sharing sites, </a:t>
            </a:r>
          </a:p>
          <a:p>
            <a:pPr eaLnBrk="1" hangingPunct="1"/>
            <a:r>
              <a:rPr lang="en-US" sz="3200" smtClean="0"/>
              <a:t>youth discussion sites, </a:t>
            </a:r>
          </a:p>
          <a:p>
            <a:pPr eaLnBrk="1" hangingPunct="1"/>
            <a:r>
              <a:rPr lang="en-US" sz="3200" smtClean="0"/>
              <a:t>ask-an-expert sites, </a:t>
            </a:r>
          </a:p>
          <a:p>
            <a:pPr eaLnBrk="1" hangingPunct="1"/>
            <a:r>
              <a:rPr lang="en-US" sz="3200" smtClean="0"/>
              <a:t>game sites</a:t>
            </a:r>
          </a:p>
        </p:txBody>
      </p:sp>
      <p:pic>
        <p:nvPicPr>
          <p:cNvPr id="31747" name="Picture 3" descr="C:\Users\acer 2011\AppData\Local\Microsoft\Windows\Temporary Internet Files\Content.IE5\7P395CQ4\MC900366112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2743200"/>
            <a:ext cx="2801938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183563" cy="19208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Examples of websites where you must register in order to participate: </a:t>
            </a:r>
            <a:endParaRPr lang="en-US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971800"/>
            <a:ext cx="8183563" cy="2743200"/>
          </a:xfrm>
        </p:spPr>
        <p:txBody>
          <a:bodyPr>
            <a:normAutofit fontScale="92500" lnSpcReduction="20000"/>
          </a:bodyPr>
          <a:lstStyle/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b="1" dirty="0" smtClean="0">
                <a:solidFill>
                  <a:schemeClr val="accent4"/>
                </a:solidFill>
                <a:hlinkClick r:id="rId3"/>
              </a:rPr>
              <a:t>www.neopets.com</a:t>
            </a:r>
            <a:endParaRPr lang="en-US" b="1" dirty="0" smtClean="0">
              <a:solidFill>
                <a:schemeClr val="accent4"/>
              </a:solidFill>
            </a:endParaRP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b="1" dirty="0" smtClean="0">
              <a:solidFill>
                <a:schemeClr val="accent4"/>
              </a:solidFill>
            </a:endParaRP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b="1" dirty="0" smtClean="0">
                <a:solidFill>
                  <a:schemeClr val="accent4"/>
                </a:solidFill>
                <a:hlinkClick r:id="rId4"/>
              </a:rPr>
              <a:t>www.bookadventure.org</a:t>
            </a:r>
            <a:endParaRPr lang="en-US" b="1" dirty="0" smtClean="0">
              <a:solidFill>
                <a:schemeClr val="accent4"/>
              </a:solidFill>
            </a:endParaRP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b="1" dirty="0" smtClean="0">
              <a:solidFill>
                <a:schemeClr val="accent4"/>
              </a:solidFill>
            </a:endParaRP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b="1" dirty="0" smtClean="0">
                <a:solidFill>
                  <a:schemeClr val="accent4"/>
                </a:solidFill>
                <a:hlinkClick r:id="rId5"/>
              </a:rPr>
              <a:t>https://minecraft.net/</a:t>
            </a:r>
            <a:endParaRPr lang="en-US" b="1" dirty="0" smtClean="0">
              <a:solidFill>
                <a:schemeClr val="accent4"/>
              </a:solidFill>
            </a:endParaRP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b="1" dirty="0" smtClean="0">
              <a:solidFill>
                <a:schemeClr val="accent4"/>
              </a:solidFill>
            </a:endParaRP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b="1" dirty="0" smtClean="0">
                <a:solidFill>
                  <a:schemeClr val="accent4"/>
                </a:solidFill>
                <a:hlinkClick r:id="rId6"/>
              </a:rPr>
              <a:t>http://www.fun4thebrain.com/</a:t>
            </a:r>
            <a:endParaRPr lang="en-US" b="1" dirty="0" smtClean="0">
              <a:solidFill>
                <a:schemeClr val="accent4"/>
              </a:solidFill>
            </a:endParaRP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b="1" dirty="0" smtClean="0">
              <a:solidFill>
                <a:schemeClr val="accent4"/>
              </a:solidFill>
            </a:endParaRP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b="1" dirty="0" smtClean="0">
              <a:solidFill>
                <a:schemeClr val="accent4"/>
              </a:solidFill>
            </a:endParaRP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183563" cy="1752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What information is required and why do you think it is required? </a:t>
            </a:r>
            <a:endParaRPr lang="en-US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62200"/>
            <a:ext cx="8183563" cy="3657600"/>
          </a:xfrm>
        </p:spPr>
        <p:txBody>
          <a:bodyPr>
            <a:normAutofit lnSpcReduction="10000"/>
          </a:bodyPr>
          <a:lstStyle/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First name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User name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Password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Password hint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Birth date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Gender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Province you live in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Parent’s permission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dirty="0" smtClean="0"/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dirty="0"/>
          </a:p>
        </p:txBody>
      </p:sp>
      <p:pic>
        <p:nvPicPr>
          <p:cNvPr id="35843" name="Picture 2" descr="C:\Program Files\Microsoft Office\MEDIA\CAGCAT10\j0195384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2362200"/>
            <a:ext cx="2971800" cy="303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183563" cy="10509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What information is optional, and why do you think it is optional?</a:t>
            </a:r>
            <a:endParaRPr lang="en-US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81200"/>
            <a:ext cx="8183563" cy="2593975"/>
          </a:xfrm>
        </p:spPr>
        <p:txBody>
          <a:bodyPr/>
          <a:lstStyle/>
          <a:p>
            <a:pPr eaLnBrk="1" hangingPunct="1"/>
            <a:r>
              <a:rPr lang="en-US" smtClean="0"/>
              <a:t>Parent’s email</a:t>
            </a:r>
          </a:p>
          <a:p>
            <a:pPr eaLnBrk="1" hangingPunct="1"/>
            <a:r>
              <a:rPr lang="en-US" smtClean="0"/>
              <a:t>Birthday</a:t>
            </a:r>
          </a:p>
          <a:p>
            <a:pPr eaLnBrk="1" hangingPunct="1"/>
            <a:r>
              <a:rPr lang="en-US" smtClean="0"/>
              <a:t>Province</a:t>
            </a:r>
          </a:p>
          <a:p>
            <a:pPr eaLnBrk="1" hangingPunct="1"/>
            <a:r>
              <a:rPr lang="en-US" smtClean="0"/>
              <a:t>Country</a:t>
            </a:r>
          </a:p>
          <a:p>
            <a:pPr eaLnBrk="1" hangingPunct="1"/>
            <a:r>
              <a:rPr lang="en-US" smtClean="0"/>
              <a:t>Gender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33400" y="4648200"/>
            <a:ext cx="8183563" cy="1050925"/>
          </a:xfrm>
          <a:prstGeom prst="rect">
            <a:avLst/>
          </a:prstGeom>
        </p:spPr>
        <p:txBody>
          <a:bodyPr anchor="b">
            <a:normAutofit fontScale="90000"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b="1" dirty="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Why do you think websites ask for this kind of information??</a:t>
            </a:r>
          </a:p>
        </p:txBody>
      </p:sp>
      <p:pic>
        <p:nvPicPr>
          <p:cNvPr id="37892" name="Picture 2" descr="C:\Users\acer 2011\AppData\Local\Microsoft\Windows\Temporary Internet Files\Content.IE5\KPW7M4WN\MC900088978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1752600"/>
            <a:ext cx="2057400" cy="264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3687763" cy="17684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SAFE – Personal Information</a:t>
            </a:r>
            <a:endParaRPr lang="en-US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3429000" cy="4041775"/>
          </a:xfrm>
        </p:spPr>
        <p:txBody>
          <a:bodyPr/>
          <a:lstStyle/>
          <a:p>
            <a:pPr eaLnBrk="1" hangingPunct="1"/>
            <a:r>
              <a:rPr lang="en-US" smtClean="0"/>
              <a:t>Your favourite food</a:t>
            </a:r>
          </a:p>
          <a:p>
            <a:pPr eaLnBrk="1" hangingPunct="1"/>
            <a:r>
              <a:rPr lang="en-US" smtClean="0"/>
              <a:t>Your opinion (be respectful)</a:t>
            </a:r>
          </a:p>
          <a:p>
            <a:pPr eaLnBrk="1" hangingPunct="1"/>
            <a:r>
              <a:rPr lang="en-US" smtClean="0"/>
              <a:t>First name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0" y="533400"/>
            <a:ext cx="3687763" cy="1768475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b="1" dirty="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UNSAFE – Private Information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495800" y="2286000"/>
            <a:ext cx="3429000" cy="4041775"/>
          </a:xfrm>
          <a:prstGeom prst="rect">
            <a:avLst/>
          </a:prstGeom>
        </p:spPr>
        <p:txBody>
          <a:bodyPr lIns="182880" tIns="91440">
            <a:normAutofit lnSpcReduction="10000"/>
          </a:bodyPr>
          <a:lstStyle/>
          <a:p>
            <a:pPr marL="265176" indent="-265176" fontAlgn="auto"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defRPr/>
            </a:pPr>
            <a:r>
              <a:rPr lang="en-US" sz="2800" dirty="0">
                <a:latin typeface="+mn-lt"/>
                <a:cs typeface="+mn-cs"/>
              </a:rPr>
              <a:t>Mother’s maiden name</a:t>
            </a:r>
          </a:p>
          <a:p>
            <a:pPr marL="265176" indent="-265176" fontAlgn="auto"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defRPr/>
            </a:pPr>
            <a:r>
              <a:rPr lang="en-US" sz="2800" dirty="0">
                <a:latin typeface="+mn-lt"/>
                <a:cs typeface="+mn-cs"/>
              </a:rPr>
              <a:t>Social security number</a:t>
            </a:r>
          </a:p>
          <a:p>
            <a:pPr marL="265176" indent="-265176" fontAlgn="auto"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defRPr/>
            </a:pPr>
            <a:r>
              <a:rPr lang="en-US" sz="2800" dirty="0">
                <a:latin typeface="+mn-lt"/>
                <a:cs typeface="+mn-cs"/>
              </a:rPr>
              <a:t>Your date of birth</a:t>
            </a:r>
          </a:p>
          <a:p>
            <a:pPr marL="265176" indent="-265176" fontAlgn="auto"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defRPr/>
            </a:pPr>
            <a:r>
              <a:rPr lang="en-US" sz="2800" dirty="0">
                <a:latin typeface="+mn-lt"/>
                <a:cs typeface="+mn-cs"/>
              </a:rPr>
              <a:t>Parent’s credit card info</a:t>
            </a:r>
          </a:p>
          <a:p>
            <a:pPr marL="265176" indent="-265176" fontAlgn="auto"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defRPr/>
            </a:pPr>
            <a:r>
              <a:rPr lang="en-US" sz="2800" dirty="0">
                <a:latin typeface="+mn-lt"/>
                <a:cs typeface="+mn-cs"/>
              </a:rPr>
              <a:t>Phone number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412480" cy="685800"/>
          </a:xfrm>
        </p:spPr>
        <p:txBody>
          <a:bodyPr>
            <a:normAutofit/>
          </a:bodyPr>
          <a:lstStyle/>
          <a:p>
            <a:r>
              <a:rPr lang="en-US" sz="3000" dirty="0" smtClean="0"/>
              <a:t>What do these circles remind you of?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828800"/>
            <a:ext cx="8183880" cy="4187952"/>
          </a:xfrm>
        </p:spPr>
        <p:txBody>
          <a:bodyPr/>
          <a:lstStyle/>
          <a:p>
            <a:r>
              <a:rPr lang="en-US" dirty="0" smtClean="0"/>
              <a:t>Bull’s eye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Dart board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Target logo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Tree rings</a:t>
            </a:r>
            <a:endParaRPr lang="en-US" dirty="0"/>
          </a:p>
        </p:txBody>
      </p:sp>
      <p:pic>
        <p:nvPicPr>
          <p:cNvPr id="94210" name="Picture 2" descr="Bullseye – 1 Star Book Review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1371600"/>
            <a:ext cx="2209800" cy="1688919"/>
          </a:xfrm>
          <a:prstGeom prst="rect">
            <a:avLst/>
          </a:prstGeom>
          <a:noFill/>
        </p:spPr>
      </p:pic>
      <p:pic>
        <p:nvPicPr>
          <p:cNvPr id="94212" name="Picture 4" descr="Target-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2590800"/>
            <a:ext cx="1981200" cy="1981200"/>
          </a:xfrm>
          <a:prstGeom prst="rect">
            <a:avLst/>
          </a:prstGeom>
          <a:noFill/>
        </p:spPr>
      </p:pic>
      <p:pic>
        <p:nvPicPr>
          <p:cNvPr id="94214" name="Picture 6" descr="https://sp.yimg.com/ib/th?id=JN.DTtTCQCWfD0pOXg6g9izTg&amp;pid=15.1&amp;P=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24600" y="3657600"/>
            <a:ext cx="2286000" cy="228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4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4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94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183563" cy="169227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Why would someone want to steal someone else’s identity on the Internet?</a:t>
            </a:r>
            <a:endParaRPr lang="en-US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62200"/>
            <a:ext cx="6324600" cy="1828800"/>
          </a:xfrm>
        </p:spPr>
        <p:txBody>
          <a:bodyPr/>
          <a:lstStyle/>
          <a:p>
            <a:pPr eaLnBrk="1" hangingPunct="1"/>
            <a:r>
              <a:rPr lang="en-US" smtClean="0"/>
              <a:t>To steal money</a:t>
            </a:r>
          </a:p>
          <a:p>
            <a:pPr eaLnBrk="1" hangingPunct="1"/>
            <a:r>
              <a:rPr lang="en-US" smtClean="0"/>
              <a:t>To do something bad or mean</a:t>
            </a:r>
          </a:p>
          <a:p>
            <a:pPr eaLnBrk="1" hangingPunct="1"/>
            <a:r>
              <a:rPr lang="en-US" smtClean="0"/>
              <a:t>To hide their real identity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4267200"/>
            <a:ext cx="8183563" cy="1692275"/>
          </a:xfrm>
          <a:prstGeom prst="rect">
            <a:avLst/>
          </a:prstGeom>
        </p:spPr>
        <p:txBody>
          <a:bodyPr anchor="b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b="1" dirty="0">
                <a:solidFill>
                  <a:srgbClr val="C000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Identity theft: </a:t>
            </a:r>
            <a:r>
              <a:rPr lang="en-US" sz="3600" b="1" dirty="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when a thief steals someone’s private information in order to pretend to be that person</a:t>
            </a:r>
          </a:p>
        </p:txBody>
      </p:sp>
      <p:pic>
        <p:nvPicPr>
          <p:cNvPr id="44036" name="Picture 3" descr="C:\Users\acer 2011\AppData\Local\Microsoft\Windows\Temporary Internet Files\Content.IE5\UQP1QMC9\MC900287156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7763" y="1752600"/>
            <a:ext cx="2166937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183563" cy="169227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What kinds of information could an identity thief use to find out and steal your identity?</a:t>
            </a:r>
            <a:endParaRPr lang="en-US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90800"/>
            <a:ext cx="8183563" cy="3279775"/>
          </a:xfrm>
        </p:spPr>
        <p:txBody>
          <a:bodyPr>
            <a:normAutofit lnSpcReduction="10000"/>
          </a:bodyPr>
          <a:lstStyle/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First and last name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Postal address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Phone numbers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Passwords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Credit card numbers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Social Security number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Mother’s maiden name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183563" cy="214947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What kinds of personal information could you share about yourself without showing your identity?</a:t>
            </a:r>
            <a:endParaRPr lang="en-US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90800"/>
            <a:ext cx="8183563" cy="3962400"/>
          </a:xfrm>
        </p:spPr>
        <p:txBody>
          <a:bodyPr/>
          <a:lstStyle/>
          <a:p>
            <a:pPr eaLnBrk="1" hangingPunct="1"/>
            <a:r>
              <a:rPr lang="en-US" smtClean="0"/>
              <a:t>Your age</a:t>
            </a:r>
          </a:p>
          <a:p>
            <a:pPr eaLnBrk="1" hangingPunct="1"/>
            <a:r>
              <a:rPr lang="en-US" smtClean="0"/>
              <a:t>Gender</a:t>
            </a:r>
          </a:p>
          <a:p>
            <a:pPr eaLnBrk="1" hangingPunct="1"/>
            <a:r>
              <a:rPr lang="en-US" smtClean="0"/>
              <a:t>How many brothers and sisters</a:t>
            </a:r>
          </a:p>
          <a:p>
            <a:pPr eaLnBrk="1" hangingPunct="1"/>
            <a:r>
              <a:rPr lang="en-US" smtClean="0"/>
              <a:t>Your favourite band</a:t>
            </a:r>
          </a:p>
          <a:p>
            <a:pPr eaLnBrk="1" hangingPunct="1"/>
            <a:r>
              <a:rPr lang="en-US" smtClean="0"/>
              <a:t>Your favourite food</a:t>
            </a:r>
          </a:p>
          <a:p>
            <a:pPr eaLnBrk="1" hangingPunct="1"/>
            <a:r>
              <a:rPr lang="en-US" smtClean="0"/>
              <a:t>What pets you have</a:t>
            </a:r>
          </a:p>
          <a:p>
            <a:pPr eaLnBrk="1" hangingPunct="1"/>
            <a:r>
              <a:rPr lang="en-US" smtClean="0"/>
              <a:t>The name of your pet</a:t>
            </a:r>
          </a:p>
          <a:p>
            <a:pPr eaLnBrk="1" hangingPunct="1"/>
            <a:r>
              <a:rPr lang="en-US" smtClean="0"/>
              <a:t>Your opinion about an issue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  <p:pic>
        <p:nvPicPr>
          <p:cNvPr id="48131" name="Picture 2" descr="C:\Users\acer 2011\AppData\Local\Microsoft\Windows\Temporary Internet Files\Content.IE5\0V3HJUEM\MC900232045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4038600"/>
            <a:ext cx="2127250" cy="190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183563" cy="10509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Let’s wrap it up !</a:t>
            </a:r>
            <a:endParaRPr lang="en-US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05000"/>
            <a:ext cx="8183563" cy="4187825"/>
          </a:xfrm>
        </p:spPr>
        <p:txBody>
          <a:bodyPr/>
          <a:lstStyle/>
          <a:p>
            <a:pPr eaLnBrk="1" hangingPunct="1"/>
            <a:r>
              <a:rPr lang="en-US" smtClean="0"/>
              <a:t>What is identity theft?</a:t>
            </a:r>
          </a:p>
          <a:p>
            <a:pPr eaLnBrk="1" hangingPunct="1">
              <a:buFont typeface="Wingdings 2" pitchFamily="18" charset="2"/>
              <a:buNone/>
            </a:pPr>
            <a:endParaRPr lang="en-US" smtClean="0"/>
          </a:p>
          <a:p>
            <a:pPr eaLnBrk="1" hangingPunct="1"/>
            <a:r>
              <a:rPr lang="en-US" smtClean="0"/>
              <a:t>How does personal information and private information differ?</a:t>
            </a:r>
          </a:p>
          <a:p>
            <a:pPr eaLnBrk="1" hangingPunct="1">
              <a:buFont typeface="Wingdings 2" pitchFamily="18" charset="2"/>
              <a:buNone/>
            </a:pPr>
            <a:endParaRPr lang="en-US" smtClean="0"/>
          </a:p>
          <a:p>
            <a:pPr eaLnBrk="1" hangingPunct="1"/>
            <a:r>
              <a:rPr lang="en-US" smtClean="0"/>
              <a:t>What would be a good rule for kids about giving out private information?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3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Content Placeholder 2"/>
          <p:cNvSpPr>
            <a:spLocks noGrp="1"/>
          </p:cNvSpPr>
          <p:nvPr>
            <p:ph idx="1"/>
          </p:nvPr>
        </p:nvSpPr>
        <p:spPr>
          <a:xfrm>
            <a:off x="503238" y="1524000"/>
            <a:ext cx="8183562" cy="319405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endParaRPr lang="en-US" dirty="0" smtClean="0"/>
          </a:p>
          <a:p>
            <a:pPr eaLnBrk="1" hangingPunct="1">
              <a:buFont typeface="Wingdings 2" pitchFamily="18" charset="2"/>
              <a:buNone/>
            </a:pPr>
            <a:endParaRPr lang="en-US" dirty="0" smtClean="0"/>
          </a:p>
          <a:p>
            <a:pPr eaLnBrk="1" hangingPunct="1">
              <a:buFont typeface="Wingdings 2" pitchFamily="18" charset="2"/>
              <a:buNone/>
            </a:pPr>
            <a:r>
              <a:rPr lang="en-US" dirty="0" smtClean="0">
                <a:hlinkClick r:id="rId3"/>
              </a:rPr>
              <a:t>https://www.commonsensemedia.org/videos/pause-think-online</a:t>
            </a:r>
            <a:endParaRPr lang="en-US" dirty="0" smtClean="0"/>
          </a:p>
          <a:p>
            <a:pPr eaLnBrk="1" hangingPunct="1">
              <a:buFont typeface="Wingdings 2" pitchFamily="18" charset="2"/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828800"/>
            <a:ext cx="6934200" cy="9144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The Power of Words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914400"/>
            <a:ext cx="6400800" cy="1066800"/>
          </a:xfrm>
        </p:spPr>
        <p:txBody>
          <a:bodyPr>
            <a:normAutofit fontScale="85000"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5400" b="1" dirty="0" smtClean="0"/>
              <a:t>Digital Citizenship</a:t>
            </a:r>
            <a:endParaRPr lang="en-US" sz="5400" b="1" dirty="0"/>
          </a:p>
        </p:txBody>
      </p:sp>
      <p:pic>
        <p:nvPicPr>
          <p:cNvPr id="2050" name="Picture 2" descr="https://sp.yimg.com/ib/th?id=JN.rgWIS26l2JFJv7lHEtwzLg&amp;pid=15.1&amp;P=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3124199"/>
            <a:ext cx="3962400" cy="26283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457200"/>
            <a:ext cx="8183563" cy="8382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THE POWER OF WORDS</a:t>
            </a:r>
            <a:endParaRPr lang="en-US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54274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183563" cy="4187825"/>
          </a:xfrm>
        </p:spPr>
        <p:txBody>
          <a:bodyPr/>
          <a:lstStyle/>
          <a:p>
            <a:pPr algn="ctr" eaLnBrk="1" hangingPunct="1"/>
            <a:r>
              <a:rPr lang="en-US" sz="3200" b="1" smtClean="0"/>
              <a:t>What should you do when someone uses mean or scary language on the Internet?</a:t>
            </a:r>
          </a:p>
        </p:txBody>
      </p:sp>
      <p:pic>
        <p:nvPicPr>
          <p:cNvPr id="54275" name="Picture 4" descr="C:\Users\acer 2011\AppData\Local\Microsoft\Windows\Temporary Internet Files\Content.IE5\UQP1QMC9\MP900422734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3200400"/>
            <a:ext cx="31242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457200"/>
            <a:ext cx="8183563" cy="8382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THE POWER OF WORDS</a:t>
            </a:r>
            <a:endParaRPr lang="en-US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56322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183563" cy="4187825"/>
          </a:xfrm>
        </p:spPr>
        <p:txBody>
          <a:bodyPr/>
          <a:lstStyle/>
          <a:p>
            <a:pPr eaLnBrk="1" hangingPunct="1"/>
            <a:r>
              <a:rPr lang="en-US" smtClean="0"/>
              <a:t>What are your favourite websites?</a:t>
            </a:r>
          </a:p>
          <a:p>
            <a:pPr eaLnBrk="1" hangingPunct="1"/>
            <a:endParaRPr lang="en-US" sz="1000" smtClean="0"/>
          </a:p>
          <a:p>
            <a:pPr eaLnBrk="1" hangingPunct="1"/>
            <a:r>
              <a:rPr lang="en-US" smtClean="0"/>
              <a:t>What are your favourite video games?</a:t>
            </a:r>
          </a:p>
          <a:p>
            <a:pPr eaLnBrk="1" hangingPunct="1">
              <a:buFont typeface="Wingdings 2" pitchFamily="18" charset="2"/>
              <a:buNone/>
            </a:pPr>
            <a:endParaRPr lang="en-US" sz="1000" smtClean="0"/>
          </a:p>
          <a:p>
            <a:pPr eaLnBrk="1" hangingPunct="1"/>
            <a:r>
              <a:rPr lang="en-US" smtClean="0"/>
              <a:t>Who do you stay in touch with through cell phones and the Internet?</a:t>
            </a:r>
          </a:p>
        </p:txBody>
      </p:sp>
      <p:pic>
        <p:nvPicPr>
          <p:cNvPr id="56323" name="Picture 3" descr="C:\Users\acer 2011\AppData\Local\Microsoft\Windows\Temporary Internet Files\Content.IE5\KPW7M4WN\MP900446469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4038600"/>
            <a:ext cx="3733800" cy="248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183563" cy="10509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What’s the problem?</a:t>
            </a:r>
            <a:endParaRPr lang="en-US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55298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183563" cy="4187825"/>
          </a:xfrm>
        </p:spPr>
        <p:txBody>
          <a:bodyPr/>
          <a:lstStyle/>
          <a:p>
            <a:pPr eaLnBrk="1" hangingPunct="1"/>
            <a:r>
              <a:rPr lang="en-US" smtClean="0"/>
              <a:t>Have you seen messages sent to you or others online?</a:t>
            </a:r>
          </a:p>
          <a:p>
            <a:pPr eaLnBrk="1" hangingPunct="1">
              <a:buFont typeface="Wingdings 2" pitchFamily="18" charset="2"/>
              <a:buNone/>
            </a:pPr>
            <a:endParaRPr lang="en-US" sz="1400" smtClean="0"/>
          </a:p>
          <a:p>
            <a:pPr eaLnBrk="1" hangingPunct="1"/>
            <a:r>
              <a:rPr lang="en-US" smtClean="0"/>
              <a:t>What are the reasons the person might have texted “You’re weird”?</a:t>
            </a:r>
          </a:p>
        </p:txBody>
      </p:sp>
      <p:sp>
        <p:nvSpPr>
          <p:cNvPr id="58371" name="AutoShape 6" descr="data:image/jpeg;base64,/9j/4AAQSkZJRgABAQAAAQABAAD/2wCEAAkGBxQSEhUSExQUFhUXFRcYFxYXFxQWFBgWFBUWFxUVFxUYHCggGBwlHBQUITEhJSkrLi4uFx8zODMsNygtLisBCgoKDg0OGhAQGywkHCQsLCwsLCwsLCwsLCwsLC0sLCwsLCwsLCwsLCwsLCwsLCwsLCwsLCwsLCwsLCwsLCwsLP/AABEIALUBFgMBIgACEQEDEQH/xAAcAAABBQEBAQAAAAAAAAAAAAAFAAIDBAYBBwj/xABQEAABAwIEAgUIBAoGCAcBAAABAAIDBBEFEiExQVEGEyJhcQcyQoGRobHBFFJy0SMzU2KCkpOywvAVJEOi0uEWF2Nkc4Pi8TREVKOks8Ml/8QAGgEAAwEBAQEAAAAAAAAAAAAAAAEDAgQFBv/EACoRAAICAQQCAAUEAwAAAAAAAAABAhEDBBIhMUFREzKh0fAicbHxFJHB/9oADAMBAAIRAxEAPwDznD8bn5tI5ORSWaWVlyAB3IZhFKGvs8HQ6jj4FFql/WOyt0aOHADvWcmV9FoQVWytQMyWI1JR57gxpO7iDc8rhDYDrfQAbcgOaHYpimbst24niVzv9TKqW1DYnXPZGY7XWpwenAb2jlb6bzu4/VHchfRiizODnCzB71r6ehEpu5t2jzW+j4lZm0hwTBlLT9a4lnZiHpa9o9191dqqIEB7gQxvmtO5NrA2ROqmbCAGt4aafujghlfWPLb5R+kdVK7K3QHNGLFzrW3t4bBZepoQ97iNhcopiuLOvkGru7YferuH0doBcdpzvd/IuqRtKyUmpOjHT0xbwt8VyMHjr7rLYVeEdlzyNbm3gNPisxXlzXZdfAcFWM7JSjRA6BROhVmkBLra2srU1KRw4X9R2VbJ0CDAFwxHmiLolG6NFhRQLSuFXDGmmNFioqBdyqwYU3qU7CiDKllUxjTcvciwIsqWVTsiJ2BPqKtR4RM7Zh9eiAoG5UsqORdH5Dvp4Kyzo/zuU6YUZrInCEngtU3BwNmJ5oLcLIoKMs2iceClGHniVoGQBxs3tHk0F59jblWm4JMRcRPA5vyxgeOcg+5NRbDhGYFAEvooHBaWPA3kkFzABbVuaXfe2UWNuOqfLgkbRd73+J6uNvfcEly2scmZckZR0Sgc1aOd9KzjGT4vmv3WNgELlqOtc5rbdW2xADQ3U7/NacK8i3WC3NSVuSnSWdrGFaaXfiTufFTdZYZR4n7lFTgBnfxPyVOSYkHvK5WdHROX5zbMbd3FEcMwqPNme6/cgsBttqUdwt2Uja/uCnJtdDjTNdR0uYtaBlG9uNuZWkqZY4Y9dNLWWZoMUZGCSRfcqpW1753X1tw+8rmbtllwFmy9a+50a0e0nYITjEZdrmDGjck24aADiSo3VRbtp80VwzC2yWdKQT51uA5lbXAqbAWFYA0DrHHs73dx8FcfUNJ6y1mMBDBxc52l7IniEbpT2R2NmN229I9yqRwtjBOhdzJ0HgOJSc7DbRLAAW5Xb2IPidT8UCrMIDusk07HZYDz4k/FWW1XaA5m3v19auVNQ3IXC2V0huOZc22n6o9qE2gdMzMWATFpIOnIcdAb+GoUzYXBojkINtA7iO6/LuWxrT1FLm2cYrd4zD46NWVd0fla6ncTmbPqRyI1t6wT7FfHNsy8fpA+vpSw9oa+63Aqk6NelYhhTZYw07gWB4rDYjQOidlcPWrtUc4JdGlFAXGzQSTwAuVO9q9VwSijp6ZptYZA5xAJJJ30Aud04qxM82p+jNS/aJw73WaPeidP0BmPnvY3wu4/d71tpMdiGwce85Ixrt+McD7kwYpK7SOLlY2leNfBjW/3lTYjO4BUnk+hHnyPce6zR80Th6H07NowfG7viqtV0gtcPqGxkEgtHVsOnNp6xwQmp6UU+t5JZO60rm+Fnua0/qrSSFuNNLR08Q7Too/Etb8UwdT6DXv+xG8t/Xtl96x3+m7IzaGEN7rxx6+EbLn2q9T4jU1AbaGYkk3DKeaYgdq3bku0bN1v6WwtdNtLsVsOPN9BE0HlJLG0+yPOfcoJWW1c9jRxAjcT6nSOYP7qqx4HiMrtYpxGLBodNFADqbl7WOJF9NG2Vii6B1JfmLqRjiS5pLpZ32sGm1wLgX57kKT1GKPckaUZspuqqbUOmc/mOsDSOPmwMvwPpcFGK2C2aOn6y2U5uqBIzeac9Q8nXmAj/wDocGsDpKx1iCbQwsaCGAXH4Uv+qBwB9ZVyi6HUlnZvpTjC0HtT5RoCQB9HIaCA3bcadym9biXX8fc3/jzasxuIdJ5WRNeIzkcGlt5S02eCWnLE1rfR53GnNZ5/Smd7rMEYcdsjA5/tNyV69UYDRwMbKykgLix77vb1jgWwukHafcnVoCuyyOibEB+CD5MpFoIhlEUjtCMwAuG766Kb199IpHSN+jwnEa2q0Ezp23FwHB8dxzAsLhC3i+p1PevSfLE+5ou0Hdic3Ds486L0rC+y84IXRjyPJBSZGUdraIXBFejcVzL4M9+f7kMcEb6Lt0lPez3B33qsOzA+qiF11S1Y1XFcRSmcBax0O47+KpTPsbKA3uuFxuvOou2WYp7IjSEgEnxQun1drqjz2hsYB3dqfBYmaiVDVkHVEocXGWwzE9+gQOrcDJ3cAimGUoee12RyF7qcopcm02XqGUyyDkNQNbko86cxjLftv87ubwaqsM8cOjGjMeO7vaos3azE3d7gPvUZNeCq4RsqANcwgkDTU8tPN9Q1KxGL1Qe/sZi29m2HafbS45C6ZXYq9zerYSG7G3vCJULYoY2yP1kdwG4aPNaOXMoiq5YnyU5KZ0Yu+wlcNib9W08D3lT4e0SPY3dkevi7gT46+9VntfNIXZbAnQIrGwRtIbwvc8LjfXkPvTsNozpJWF5I4NH8/JaHD7vpYjbVuUt7rafBZCtnvGWjjqXHdx4eoLX9Hqlv0NrfzRZUjwikeC7VREHXjqheJUDZW2cPAo1WTB7YyDw1VF668buJyZVUjzjFcPdESDtwK9J6QNtQSgfkgPaWj5oXiFK2QWIRjpPpRuHN0Lf1po2/NbiqJNk+HUTWts1rWj81rQPgr0tKHNsb27jb4LlG3RXGt0+5aZM8p6MYDBW4hVNnD3Na+wDXFuri/Uka2AjO3NbaHopQxNLm0kJF3hokMksjnsfkGjy64LuA2056ZToYZjWVJoxBfNaR1QXgdZ1lRlMTWb9gvFtNGkrWNoqxzrmtpYy613Q0ea5dq28j3kAnS199F52plL4jW6l+7/4deJRr5bL1M/IPwUMbAGsa4RxBrmyOkewuy2vluziNLg7XRCsikMmYZsgdFs54Nr3cQ24a4bXvfS/GwQcdHpHucyTEa5xaGlwYY4G2dmtYsZ+adiqs/ReiDY3ytqZg9od+FqJ3mxdG3VodYn8KNLcFzVG+/p96LqUm/wBMQhLUMaI+ukjjMbWNcZJYhmImhe5w7RNrQnex7QQ2j6TUFOWXrIXBsRaWR5pT1jurLy0sB0JZe3Mk8VYpOjtHdnV0VMMzc4JhEzgM1m3LiMp3vrodOCMYa8CTI1sbR28oY2PLZjw0WLTmBF7EFu+22o3BLz/H3NSeWmuF+f2Zv/SWF7crIq2dtnNYIqSQaPIJzOk0JsLX0Gp0VluMVJz9ThVRaTcSSwQt2sTlzEtJFr25c0ckfNaTtE9W4NBaO05rixz32t5zY3EADcgnkAzq3h4ewSmIPYcri/MTkma8gSHNbtRafmkjvN0fX1+1CcZtcy/O/qZTHcTxCmp3TOpKVsbQAQ+eWoeA+0exIBHbANjxWNq/KPXv2kjZ9iJmnhnzLc+UancMPnkcCCSNNDYS1kDgDY72YNrjvXjJXdpoQnDc0u/zuzlzNqVbrLeK4tPUuD55XSOAsC62g3sAAAPUFQcnlMK7EkuEQInI70YHYk+0P3f80Ccj/Rn8U/7f8LVqPYiSs3STa0pKtgA8xPBJlK8+aw+xSSVF7ADZWm1kjBodFwN0XpHaOhydqTTu5qOqr87tPUutJlPEnxK6acM3BB5LF+zSXobFDqXFWPpRGjdFD11+Gi7G8nYALD57KVRepZi3tOF/arT6tz2kCzW93zKHinc70vj8EUgc1oAIGn87BTkkbQyipuJ80bnn4J9RMS653OgHIJ5mzGw/nwCkii6o532Mnot3De896zfkKCUdUImC+h/vW+Sp1ZflzEEAjTlYa2UGHxGonDL34m/FbfF8OHUa20toOWy1GPs0kea0lWZZWxAec63qO59i9BxSERwhkdhppZZ7oNgJE0j37McWs7+/2GyPYu/M/IPBblXQRuuRGctdC3N2bDN7PmUUlQGB2edrSNjf9VHZiujF0c+Z8g3EZS0AjcvY39ZwCN9LG/1djfrVNIP/AJMR+SA4hqYhzmj9zgfktJ0lF20451cH91xd/Cq+SD6DcDLbABWQND4KKEKd+jXHuPwTJnmHksoxLJWkm1p2kHjf+sZSORBcD6lvqemawZDK0hnVueOyDnY1jQTr2Wksabb3420WB8mcggM5kfEwmRklpZBGSySNxa4XB+stPNjdGAGurKTsggfhGuLrva4l2Ugg9ngdzfhZeVqFKWV0d+GVQSb4/Pz+jQsnjLyQS4ua0HKHOAAc8C5A7OpeNT6PcqtO+GzAA86MyZg/zXOZkIzcLxsPqWeHSugjcHmsY82A/FzSHsve4ZXAn69rm50VaHpzhkVsj5TYMBDYXAOMezjmA171NYZ+E/8ARtzxq6kzbuoYybmNhNydWg6k3J15nVThgFyALnc21PjzWBm8rNIPNiqXfoxAe+RVJfK7H6NLIftPY34Apf42Z+DneReWelJLyeXyvSejSMHjK4/BgVObysVZ82Knb4iR38YW1osvr6i+JE2nlZP/APMl75If/tYfkvDCtH0g6a1dZH1MxjDMwcWsZluW7XJJNuKzhXo6bE8cNsvZKbtnCmFPKYV0GSJy0HRsfgXf8Q/utWfctD0e/EH7bvg1OPYDMQPxXVHiR+P3pLTYASA6i6MwOaNxw0C7hOAkkZzbuC2mG4JEztFoJ5lcjjZ6uDQZJcvhGPpsNmN3sbblfRU6ygqAczmO8d/eF6e6pgZobX5blPfPnb2GObyJZontR1PQQrhs8up3v2ytPquVcZA87tt4Cy1MzWl2SohsTtIwEevRCcSo3xdpjy5nPiPEKU4Nco5Z6aUOe0UupdsE6Gk4veGj2qF9U48SmRm51UqZNIJCsbGLRjxcdz4clE257R3KiBuVbiHFLbRpRKdNVmKQuAN+YJBRluPucLEOPi/T4IC513k96twxrpUVR14oLaGqbpA9jcrWMtfjclSf0w8m9mX8P80IyDmk1p5rSivRqUY+jTdHiXSl5y3ym5HiPvRqZA+h7D+EcdgAPWdfkjcy2uDyNRW90DajWWAc5m+4ErRdIj26JvOrH92CZ3yWe3qaYf7X4NKP46L1NAP9vK79Wlm+9PyQfRpIgpKo2jeeTHfArkQTMXdanmPKJ/7pTJnm3kfhDoZn9U2RxmDS5wF2tDGnRxGgGY6cUV8qLgcPl0bpNCG2AtqA4uHjmI9S81wrpdV04cIZGxh5aXNDGFt2sawEBwNuy1vsUWL9J6uqbknmL23DsuWNouL2JyNF7XO/Ncr083m38UX+JHZtoEJJJLsIiSSSQAkkkkAJIpJFAHCmFPKYUDInLRYB+I/Td8lnXLSYF/4cfad8ULsEVMVOnr+RXFzGNh4/IrqcnyMPvxCOIam5SpqioqT2BkZ9Y/IKhheDEHPJZx5bhaimnsOSkfVL4k+ZcL0XcLomRW0zO4vOpPhyRZr+KCxVGquxz8UjdLwFYXDirHURP85jT6ghAqVIyq70E5QskqujdM/+xYfAZXeohY/HuiTorvhzObxYdXgd3NbaGrurzW3HaKTimc88S8njEb1c6zRajpR0d6wmSJoDt7Ajt2+axL5CLg3uNwoyhTOScXDsqCYgnxPxVynnJ0KHRC/tPxVyCM8lZdHRi+UKse1TNIOwUFPTX4FFocKda9hYe1CKyi6NRg1N1cDRxd2j69vdZOnKmjna9gLeAAtysNlXnKZ4M73OylT61dOPznH2NWixPWsohy+kO9kbW/xrP4drWQ+Dz7giHSXF4qWtpJJnZWCKo1s46udCBo0E7Aprsm+jbRBV8fYTSzNaLuMbg37ThYb95QKDp7REEtlJDRdx6ubQHiewuVPTqiljcxk9ybaBkhO44EBbSdkjy1nk9xIgf1V368P+NSN8nOJf+mP68X+Jeo0JknZnjeXNuR+KI1Gh4qKSoa1/VuqYmvBALDlDwTawy5731HtWgs83Hk0xL8gP2kf3p48mGJfkWftGfevUPoM/P/23KOZjo7dZKxl9szS29t7ZiL7hAWzzUeS3EvyUf7VicPJXiP5OL9qxekQAvNmTMebXs1mY252B21Cm+hS/WP7F/wB6AtnmY8lOI/VgH/OH3Lv+qjEP93/a/wDSvRnscDbrW3vYgsII9V1YoKGSQm0gIF9mW8NblAWzzEeSqv8A93/a/wDSnDyUV31qUf8ANd/gXrH9CP8Ar+5VZMNlBtceNwPdZHAWzzE+Set/KUn7V3+BN/1U1XGalHg9x/hC9QjwuUka2773t7l2fCpgCRKf5ITSQWzyWq8mczN54PVmPwQvAdaZp5l37xTJfKDWPFiY7G3ov9W7+9S4G21Kz9L94pNrwain5B2MbDx+RSSxnYePySWZdmgpTSEcSrrKolBIpyrcUoKwfRLL6D0E6uMqFn45LK0ydIqsgaFQpBUoMyoU0E2qRtSD9LLx4Diop8ZLjZh058+89yEVNd6DduPeeXguMjB0uBz4IC7D9FjEV7BuZ/1nbe1UukHR5k4L2t6uQ65h5ju48vFUJKENGa5Pgm0+NTsNmhxHIjRH7k8kE1TM3RxdQ8xyM7YOoO1id732Wjhije24Y0/ZIv7FzFSyrA6+JzHAWEjNCL8xxCzz5ZaF41zsPmuGxHhwKKJwfw+H0aWHKDYMcD4O+YCsRYgWmzwRyHIcz9yr4b0jhmADwL94RmVrHjSxRR0pp9EbZjcPbrwd4c1YkfcXVNkYbcBTsbwTOPVaRZFcfmOYPrWx90b/AJIL5Y3/AIWnHKN59rh9yN4GP66O6I/ELbByafJ4bi1wzw7ohVMa2a72guDQ0EgEkNkuB36g27lTqMLcYxUR6i9nAbtdYG45gr3x0bDuxp8WtPyTDSxbdXHblkbb4KqyrbtaJPG7tMwvk+6fRwQxUcsc75TI4ZgGEHrHkt1c8HQEa2VjG8KpZarrnNqGTdeagvDInZ2wBl4/xlw0ZBrbcnmtc7DoLh3UxXabtORtweYNtCuuoYiS7q23c0tJtqWuNy0nkSsOSNKIRj6QNd/ZzDxaL/FYryn0NPVCGoqJpIIoQ9ptA6QuMxbl1B01YOB9S1OQcvefvVTF8OiqYzDM0ujJBLcz26tNwbtIO6VoNhhuhWK4Th9QZ21cjiYTGQaecec6NxOjOce3etzH5UMMP/mfbFUD4xrOv8nuH/knjwmm+blA/wAnNDwbKPCQ/O6LQbCGjGEyVVXVTz00zpnl8IInaGi3myNLbO1DTseKK+TuvpsPgfHLW0zmueHMyOkDQHDk8AAk8t7IV/q5pAbtdOP02n4tSm6BQloZ104Atb8Xwvb0fzitJxoTjI37emtAdfplPb/isHzWE6bxRVtQ6aHEaJrRAxrGvmZ2pGukLg6zhlBa8DNr4KlP5PojtM8DSwytIACgl6At4TD1xfc8IuPsSjL0abyZvZSRzNqauiLnvYWiKojc0Na0i2pBGpK1lRj1O4ENmjJs61nsI7IBOt/+68hd0Atc9bGfGN4//RC6jyeu4Sxfqv8AmSi0PY/JiWbDwC2eED+rR+B/eKqT9CZh/aRH1uH8KJ09KYoWRutdosbajcnT2pI3QDxrh4pLmMnbxKSbMkUMqtxvQ+Nysscss9SMgiyRStlVBkikD1kuphBsysGpyt4XO3cOJQyJ646XMf52SKKdF+GTj/NlMai226oCRPDgg2pFlmJOYc2ZX4ulJ+oPYh0UbOOvcrkWUbgBBSO72FqTpPfzoxbwXMbjhrIyxhEb7gi47N/khwqQdALDw1UkdO3g6yBuNozFZ0emiOotycDdp8CmR4lPDobkc1scsjRYdtvFu6GdaA4tO3fyPBDJqFPh0V6TpHmtfcLU4biMcrRrr7kClwiGXduV3AjQobUYbNTnMy72cx5w8RxQVe5fMehUrgx4fa/Dvsd/ktJHIHAEG4XlmFdJDs4353/nRa/B8XH6J4fMJ2cOr03xFvj3/Jprp91CH3FxskHIPJJrrl1HdLMgB5KjcVwuTHOQB0lMJXC5MLkhjiVG5y4XJjnIATnKB7k5zlWmkABJIAG5OgHrQByR6pTFZnG+ncUZLYW9aRu6+WP1Hd3q070e6ImSqg6+YBuZxyBlxdg9I5r7m/qTFZVqig1YtfW4awX1csV0pqDA0Oa3OCbHW1u/ZbTEzO4zw8Skh9VigktcZSPWEkMwPY5WI3KmxysxuSZ3xZaBT2uULE8LJZMnzaJjXJrnJJGrJQ5Oa9Qgp7UjSZajqlcgrW+lqELsmOaQgosjRqIS1/mkBS/0fJw1WSbVuaiNH0je1MtHUQfZoIHvYbEKDFqFzrSxbgdpvzCZH0oY7R7QVbp8UgJ0zjuugpcJLhgmjxMelujtJVhw0VN1JTveXDM0nhYWupH4b1faYcw8LEd6DcW1wztfgsUvaHYf9ZvzGxQh/XUhGfVp2eL5T3HkURl6Qsi31Kpy9KusBaYS9h0NwTdApbV0+TVdH+kAcMpP+S0TKkHYg+BXlWGxAn8GJWHgHAub7bXHvT8dp5HgvbmbKwdoNJGdo9IW3IQjztXprXxIrnyerdYu514TB0iqmebPIPXf4ojB09rG7uY77TfuIQeVZ7IXppcvL4vKXKPOhYfBxHyKIQ+UqM+dC8eBafmgdm9Lk0uWYpOmtPIL3ePFqux9IIHbSD1oGF3OUbnqm3EYzs9vtC6ZwdiD4IAme9eR9K+lTqlxa0kQg9lv1rem75BeoySrE1nRSla4uAfvfJm7I7hYXt3XTRlmKwjDX1czIWbuIBPBo4uPgLr6BpqSOFjY4xo1oaOdmiwXnuDURhkbI1gY0HYd4sh+KeUKdlQ4Brera7KWHR+mhObmd0PkS4N5j0nZyjc6eA4m68/xQksLHuzZbi/EjgSjlTj7ZGBw9IA+1ZfEZrkoQMydRT225lJTynU+KS0YJGFWY3Ko1TMKR2RZcapGuVZrlI16RdMneldR9YlmSNWSApwcobpXQOy016mYboeH2T21CDcZl10N1C+lCfHUKdkwRRSoyKJprKWEEK61oKa6BKhrHXQQoKwbO9q0NJMCNDosNIwhPgrnM1BTKxzVxI0NV0fZ1hltvqQdgeY7lba6JgsXtHsVGh6TC2V4uiUOJQHgPYCgvCUa4K76yB2nXEfBciYDoJGvF9CLZh3qWeCCQ36th9Vj7lWkw2EahpH2SbhA+WZLpRhhikzgdl3sDuNu47+1BLr0WenZIwxOdmads2jhysUBm6POZchl2jd4BLQDtd2w2RR4ms07xy3LpmYDSdrp4gPFGXUXd9ygdSp0cJHFNlAaBoE76UuGAphjKYEorDzUrcRdzPtVItTS1AWFf6bkANnuGn1jb2KPD8Vq55GxRjrHu2Fhw4knQDvKCTzcAtb5PcUpaUSy1ABLiGNOQvsAMx0ANr6exIdhl7p43tgfLTGUgkxtkJykWs0nL5xvoO4rMY7hjDI98mcOGrg2xB4XC0NR0bjfJ9NBHUuk60wBuuQuzaG/HzstuNkN6Tthc9stI9r9w5jTcZDqTbhZaADf0zEGhrSbDYWKrOqHSnK0EDiTpdW/ozSb2HsUroSBdqQim3BHO9Ie9JJ2JFp3skqKjIMa5TNcqoKe1ywdCkWw9PzqqJE7OkUUi1nXRIq3WLmdI1vLedLOqvWLvWIoe8skppcoRIu9YgNw8PIUsdSqxKYXIDc0FYq6yuR1QPFZ7MutmIQUjqGjSiUFQyw8kHjrVairkUWWaMuyRzSE6OYhdMwKiJRQPjoJ0mIFu6KxYgD4rKiYhSxVY8CiisM9cM13XteO0ArGF4lJSPEkLiW+my51bxCyjKzv/wC6lZiDhq31tPyQWlOM40z19uG0VbFG8QR5LDWNobILG5YXts4d4Qir8n0Ejj1Uz4hbRrwJe1fftEEC3C9+/ggnQDHcsvVB4ayXbNq0SAcRcWuPgFs6zF7XaA0uvYFt35vsttcn2pco8XLj2So806WdG3UIDnujlaTYlmZrm6XBc06C9u9CKvDZI2h0sM8TSAQ50bstjt2iAB4L1iCiZK4S1Dg1zXZmw20aR5pc1wu93dsO/QovUtL2fhMrmbljrW0NxmB0NrbIsjR8/wA5YBcOB9n3obO/NoNAveMb6O0tU9pmgDQCCXMGR8mhFnPbrl1v6t151016KwQvaKQvN3ZSx7mntHzRGSAT677hOxUYQwovTYDKaczXaGO1aNSTlJF+7cotV9AK1kQlyxuGXM5rZG528SCDYEjuJVWLEpIoGMlikYy3Zc5j2tcCeBIsU1Qmcw/E5m0xhEgBAc0Ai5A1sA6+nvVDBi+IPeW6EW3AOh4cwq9YQTmaSL8jotZ0UggdCBJZ7jpY8AnVgAKaoA0JuVbEncfZZHjRQseQwN2vcabcCs7iuINFwE0gAuKedouqlUT5ikkZECnApJJlUduu3XUkhnQ5K6SSBnCVzMupIAQenB6SSATHZ13OkkkaTOOTbpJIBiXA5JJAiRkxCssqCkkmUhJknWJrikkgtYzriFPFOSO8bH5JJIFGTsniqi0tkbobj2jUFewUMLo4Y6nPmfI0EgtbYA65W8h8UkkGM5fp6zNJZ7Q7TS+wDhqAF2khEmoJaCey0ElrS3jZ1wfckkk+DnKeKYjI0uiuOyRdwBBOgOxJt6k7AsObK0TygPkdcg2sGdr0Rz0GvwXEkmIuVEWa4ubNdsdQdAdfaqtROS3q+DjlJ30I2F1xJNDBmIdEKJ0GsAuxhs5rnNebDdzge0fG6w9N0WdFSiqbOdS67CwWs1xAsQ7fRJJNGGgCcWeAR6kGqDndcpJJswMNN3+5JJJOg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Verdana" pitchFamily="34" charset="0"/>
            </a:endParaRPr>
          </a:p>
        </p:txBody>
      </p:sp>
      <p:pic>
        <p:nvPicPr>
          <p:cNvPr id="58372" name="Picture 7" descr="download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3733800"/>
            <a:ext cx="3979863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5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52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183563" cy="4187825"/>
          </a:xfrm>
        </p:spPr>
        <p:txBody>
          <a:bodyPr/>
          <a:lstStyle/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>
                <a:hlinkClick r:id="rId3"/>
              </a:rPr>
              <a:t>https://www.commonsensemedia.org/videos/mindful-messaging</a:t>
            </a:r>
            <a:endParaRPr lang="en-US" smtClean="0"/>
          </a:p>
          <a:p>
            <a:pPr eaLnBrk="1" hangingPunct="1">
              <a:buFont typeface="Wingdings 2" pitchFamily="18" charset="2"/>
              <a:buNone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183563" cy="685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Key Vocabulary</a:t>
            </a:r>
            <a:endParaRPr lang="en-US" dirty="0"/>
          </a:p>
        </p:txBody>
      </p:sp>
      <p:sp>
        <p:nvSpPr>
          <p:cNvPr id="76802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8183563" cy="4419600"/>
          </a:xfrm>
        </p:spPr>
        <p:txBody>
          <a:bodyPr/>
          <a:lstStyle/>
          <a:p>
            <a:r>
              <a:rPr lang="en-US" b="1" dirty="0" smtClean="0"/>
              <a:t>Responsibility: </a:t>
            </a:r>
            <a:r>
              <a:rPr lang="en-US" dirty="0" smtClean="0"/>
              <a:t>an obligation or duty you have to yourself or others</a:t>
            </a:r>
            <a:endParaRPr lang="en-US" dirty="0" smtClean="0"/>
          </a:p>
          <a:p>
            <a:pPr>
              <a:buFont typeface="Wingdings 2" pitchFamily="18" charset="2"/>
              <a:buNone/>
            </a:pPr>
            <a:endParaRPr lang="en-US" sz="1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8183563" cy="10509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What is </a:t>
            </a:r>
            <a:r>
              <a:rPr lang="en-US" dirty="0" err="1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Cyberbullying</a:t>
            </a:r>
            <a:r>
              <a:rPr lang="en-US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?</a:t>
            </a:r>
            <a:endParaRPr lang="en-US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62466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183563" cy="1676400"/>
          </a:xfrm>
        </p:spPr>
        <p:txBody>
          <a:bodyPr/>
          <a:lstStyle/>
          <a:p>
            <a:pPr eaLnBrk="1" hangingPunct="1"/>
            <a:r>
              <a:rPr lang="en-US" smtClean="0"/>
              <a:t>Using technology tools such as the Internet and cell phones to deliberately upset someone else</a:t>
            </a:r>
          </a:p>
        </p:txBody>
      </p:sp>
      <p:pic>
        <p:nvPicPr>
          <p:cNvPr id="62467" name="Picture 3" descr="image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3124200"/>
            <a:ext cx="4891088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/>
          </p:cNvSpPr>
          <p:nvPr>
            <p:ph type="title"/>
          </p:nvPr>
        </p:nvSpPr>
        <p:spPr bwMode="auto">
          <a:xfrm>
            <a:off x="457200" y="381000"/>
            <a:ext cx="8183563" cy="746125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CA" sz="4000" smtClean="0">
                <a:effectLst/>
              </a:rPr>
              <a:t>Talk &amp; Take Action</a:t>
            </a:r>
            <a:endParaRPr lang="en-US" sz="4000" smtClean="0">
              <a:effectLst/>
            </a:endParaRPr>
          </a:p>
        </p:txBody>
      </p:sp>
      <p:sp>
        <p:nvSpPr>
          <p:cNvPr id="64514" name="Rectangle 3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8183563" cy="1066800"/>
          </a:xfrm>
        </p:spPr>
        <p:txBody>
          <a:bodyPr/>
          <a:lstStyle/>
          <a:p>
            <a:r>
              <a:rPr lang="en-CA" smtClean="0"/>
              <a:t>Cool down, take a breathe, count backwards and get calm</a:t>
            </a:r>
          </a:p>
          <a:p>
            <a:endParaRPr lang="en-US" smtClean="0"/>
          </a:p>
        </p:txBody>
      </p:sp>
      <p:sp>
        <p:nvSpPr>
          <p:cNvPr id="64515" name="Rectangle 4"/>
          <p:cNvSpPr>
            <a:spLocks/>
          </p:cNvSpPr>
          <p:nvPr/>
        </p:nvSpPr>
        <p:spPr bwMode="auto">
          <a:xfrm>
            <a:off x="533400" y="2514600"/>
            <a:ext cx="818356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2880" tIns="91440"/>
          <a:lstStyle/>
          <a:p>
            <a:pPr marL="265113" indent="-265113" eaLnBrk="0" hangingPunct="0"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</a:pPr>
            <a:r>
              <a:rPr lang="en-CA" sz="2800">
                <a:latin typeface="Verdana" pitchFamily="34" charset="0"/>
              </a:rPr>
              <a:t>Find help or tell a trusted adult or friend. Adults can often influence the situation.</a:t>
            </a:r>
            <a:endParaRPr lang="en-US" sz="2800">
              <a:latin typeface="Verdana" pitchFamily="34" charset="0"/>
            </a:endParaRPr>
          </a:p>
        </p:txBody>
      </p:sp>
      <p:sp>
        <p:nvSpPr>
          <p:cNvPr id="64516" name="Rectangle 6"/>
          <p:cNvSpPr>
            <a:spLocks/>
          </p:cNvSpPr>
          <p:nvPr/>
        </p:nvSpPr>
        <p:spPr bwMode="auto">
          <a:xfrm>
            <a:off x="609600" y="3733800"/>
            <a:ext cx="818356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2880" tIns="91440"/>
          <a:lstStyle/>
          <a:p>
            <a:pPr marL="265113" indent="-265113" eaLnBrk="0" hangingPunct="0"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</a:pPr>
            <a:r>
              <a:rPr lang="en-CA" sz="2800">
                <a:latin typeface="Verdana" pitchFamily="34" charset="0"/>
              </a:rPr>
              <a:t>Ignore the bully as they often like attention, and may simply lose interest.</a:t>
            </a:r>
            <a:endParaRPr lang="en-US" sz="2800">
              <a:latin typeface="Verdana" pitchFamily="34" charset="0"/>
            </a:endParaRPr>
          </a:p>
        </p:txBody>
      </p:sp>
      <p:sp>
        <p:nvSpPr>
          <p:cNvPr id="64517" name="Rectangle 8"/>
          <p:cNvSpPr>
            <a:spLocks/>
          </p:cNvSpPr>
          <p:nvPr/>
        </p:nvSpPr>
        <p:spPr bwMode="auto">
          <a:xfrm>
            <a:off x="609600" y="4953000"/>
            <a:ext cx="818356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2880" tIns="91440"/>
          <a:lstStyle/>
          <a:p>
            <a:pPr marL="265113" indent="-265113" eaLnBrk="0" hangingPunct="0"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</a:pPr>
            <a:r>
              <a:rPr lang="en-CA" sz="2800">
                <a:latin typeface="Verdana" pitchFamily="34" charset="0"/>
              </a:rPr>
              <a:t>Remember to keep a copy of your communication with the bully.</a:t>
            </a:r>
            <a:endParaRPr lang="en-US" sz="280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183563" cy="1755775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en-US" smtClean="0">
                <a:hlinkClick r:id="rId3"/>
              </a:rPr>
              <a:t>https://www.commonsensemedia.org/videos/emmas-story-cyberbullied-by-a-best-friend</a:t>
            </a:r>
            <a:endParaRPr lang="en-US" smtClean="0"/>
          </a:p>
          <a:p>
            <a:pPr>
              <a:buFont typeface="Wingdings 2" pitchFamily="18" charset="2"/>
              <a:buNone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2"/>
          <p:cNvSpPr>
            <a:spLocks noGrp="1"/>
          </p:cNvSpPr>
          <p:nvPr>
            <p:ph type="title"/>
          </p:nvPr>
        </p:nvSpPr>
        <p:spPr bwMode="auto">
          <a:xfrm>
            <a:off x="457200" y="381000"/>
            <a:ext cx="8183563" cy="746125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CA" sz="4000" smtClean="0">
                <a:effectLst/>
              </a:rPr>
              <a:t>Let’s Review</a:t>
            </a:r>
            <a:endParaRPr lang="en-US" sz="4000" smtClean="0">
              <a:effectLst/>
            </a:endParaRPr>
          </a:p>
        </p:txBody>
      </p:sp>
      <p:sp>
        <p:nvSpPr>
          <p:cNvPr id="68610" name="Rectangle 3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8183563" cy="1066800"/>
          </a:xfrm>
        </p:spPr>
        <p:txBody>
          <a:bodyPr/>
          <a:lstStyle/>
          <a:p>
            <a:r>
              <a:rPr lang="en-CA" smtClean="0"/>
              <a:t>Why is it a bad idea to send mean or scary messages online?</a:t>
            </a:r>
          </a:p>
          <a:p>
            <a:endParaRPr lang="en-US" smtClean="0"/>
          </a:p>
        </p:txBody>
      </p:sp>
      <p:sp>
        <p:nvSpPr>
          <p:cNvPr id="68611" name="Rectangle 4"/>
          <p:cNvSpPr>
            <a:spLocks/>
          </p:cNvSpPr>
          <p:nvPr/>
        </p:nvSpPr>
        <p:spPr bwMode="auto">
          <a:xfrm>
            <a:off x="533400" y="2590800"/>
            <a:ext cx="8183563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2880" tIns="91440"/>
          <a:lstStyle/>
          <a:p>
            <a:pPr marL="265113" indent="-265113" eaLnBrk="0" hangingPunct="0"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</a:pPr>
            <a:r>
              <a:rPr lang="en-CA" sz="2800">
                <a:latin typeface="Verdana" pitchFamily="34" charset="0"/>
              </a:rPr>
              <a:t>Why are there more misunderstandings with online messages than with face-to-face discussions?</a:t>
            </a:r>
            <a:endParaRPr lang="en-US" sz="2800">
              <a:latin typeface="Verdana" pitchFamily="34" charset="0"/>
            </a:endParaRPr>
          </a:p>
        </p:txBody>
      </p:sp>
      <p:sp>
        <p:nvSpPr>
          <p:cNvPr id="68612" name="Rectangle 6"/>
          <p:cNvSpPr>
            <a:spLocks/>
          </p:cNvSpPr>
          <p:nvPr/>
        </p:nvSpPr>
        <p:spPr bwMode="auto">
          <a:xfrm>
            <a:off x="609600" y="4343400"/>
            <a:ext cx="818356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2880" tIns="91440"/>
          <a:lstStyle/>
          <a:p>
            <a:pPr marL="265113" indent="-265113" eaLnBrk="0" hangingPunct="0"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</a:pPr>
            <a:r>
              <a:rPr lang="en-CA" sz="2800">
                <a:latin typeface="Verdana" pitchFamily="34" charset="0"/>
              </a:rPr>
              <a:t>What can kids do when they get cyberbullying messages?</a:t>
            </a:r>
            <a:endParaRPr lang="en-US" sz="280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457200"/>
            <a:ext cx="8183563" cy="8382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The Key to Keywords</a:t>
            </a:r>
            <a:endParaRPr lang="en-US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70658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183563" cy="4187825"/>
          </a:xfrm>
        </p:spPr>
        <p:txBody>
          <a:bodyPr/>
          <a:lstStyle/>
          <a:p>
            <a:pPr algn="ctr" eaLnBrk="1" hangingPunct="1"/>
            <a:r>
              <a:rPr lang="en-US" sz="3200" b="1" smtClean="0"/>
              <a:t>Which keywords will give you the best search results?</a:t>
            </a:r>
          </a:p>
        </p:txBody>
      </p:sp>
      <p:sp>
        <p:nvSpPr>
          <p:cNvPr id="70659" name="AutoShape 2" descr="data:image/jpeg;base64,/9j/4AAQSkZJRgABAQAAAQABAAD/2wCEAAkGBxETEhQUExIVFhQUGBgWFxUVGRUYFRQYFhcWFhYUFRYaHyggGh0lHBQUITEhJSkrLi4uFx8zODMsNygtLywBCgoKDg0OGhAQGiwkHCQsLC4vLCwsLCwuLCwsLCwvLCwsLCwsLCwsLCwsLCwsLywsLCwsLC0sLC0sLCwsLSwsLP/AABEIALYBFgMBEQACEQEDEQH/xAAcAAEAAQUBAQAAAAAAAAAAAAAAAgEEBQYHAwj/xABSEAABAwICAwgLDAgEBgMAAAABAAIDBBESIQUGMRMiQVFTYZPSBxQVMlJxgZGho9EWIzNCVGKSlKKxwdMkQ1Vyc7LU8DREgrMIRWODwsNk4fH/xAAaAQEBAQADAQAAAAAAAAAAAAAAAQIEBQYD/8QANBEBAAEDAQUFCAICAgMAAAAAAAECAxEEBRIhMUETUWFxgRQikaGxwdHwMuGy8aLCBkJS/9oADAMBAAIRAxEAPwDuKAgICAgICgICAqCAgICAgICAgICAgICAgICAgICAgICAgICAgICAgICAoCAqCAgICAgICAgICAgICAgICAgICAgICAgICAgICAgICAgICDW9fZaltLamm3GVz2tEmFrrDNxFiCMw1QcXrtadORzvh7pOJYAcW4xBpxAHLe86Cg1q05+0j0UXVQe0esGnHf8AMz0UXVVFyzSenD/zU9FH7EFtXab0/G6MN0hLIHmxLIYzgzGbri3CeHgQZWN+nTt0s4f9qI+kZIIVNRp1kscR0pKTJi3zaeMsZhF9+7gvwKC8EWnf2wegj9iLhMU+nf2wegjQwn2pp39snoI0MJCi07+2T0EaGHlWQacjje/uw92BpdhZTRue6wvZo4TlsQwlQwadkjY/uu9uNodhfTRh7bi9nDgKiYWbptYRUuhFfM5obi3YU8AjJtfCC4jPyouGY7nad/bA+rxqYMHaGnf2wPq7FTB2pp79rt+rxoYV7W09+1m/V40R5aBm03Nid3RIEb3MLZKZjC7BYkjI7032+NB1xaBAQEBAQEBAQEBAQEBAQa5rmd7AOOX/ANUp/BQazoTUulrDUSzbpiExYMDrDCI4iMrcZKQMoOxjQcc30x1VR6s7HNENhm+k3qoPdmodKNjpfpM6qD0bqVTD48vnZ1EHoNUIB8eXzx9RBMaqw8pL6vqKYFfcvFykvq+omBIatRcpJ6vqJgSGrkfKSer6iYFfc9Hykn2OqmBUavx+HJ9jqpgV7gs5ST7HVTAdwmcrJ6vqJgO4TeVl9V1EwKdwW8rL6rqJgUOgG8tL6rqJgUOr7eXl9T+WmBZQ05Y6VheX4HWDnYQ4gxsfnhAG1x2DiWZIbMtggICAgICAgICAgICAgINd1w/y/wDFJ9VL7VnqsGpI97n56h/8rB+CsI2JUEBAQEBAQEBAQEBAQEBAQEGDmb77NzuafVsH4LMjNt2BaFUBAQEBAQEBAQEBAQEBBrutm2D95x+w4fis9VhLUoe8yHjnl+8D8FYRsCoICDCa5aaNJSvlaAX5NYDsxONgTzAXPkXxv3OzomqHY7K0UazU02qp4c58oapo3RmmZIWVTK8F8jQ8ROAwFpzA2YQSDst5VxqKL80xXFXHud1qNTsq3eq09Vj3aZxvRzzHz5+Po2LU7WR9VukU0RjqICBI2xwm97EcWw5eUEr72L015iqMTDqtqbOo0u7ctVb1uvlPX98fjhsi5DqRAQWeldKwU0ZlnlZEwfGeQLngA4zzDNBo0nZQdOS3R2j6irtluhBii+kQSPE4NQeL9YdZzm3RNOB4LpmF3n3QBBR3ZG0hTZ6Q0NPHGO+lgcJWt4yQN6B43INu1Y1woa9t6adrnAXMZ3sjecsOducZc6DPICAgw83w0n+g+gj8FmeYy0eweILQkgICAgICAgICAgICAgINd1o+Eh8Uh/lH4rPUT1J/wxPHLN/uOH4KwM+qCAgwtZHTaRp5YsWJuN0bi3vmSRu2jygHnB518qoovUzDsLVWo2dfouYxOImM9YmP2PCWmaK0tVaJmZS1dn0zzaKUfFF7XF+AXF2nZe4uNvEorrsVRRXy6S9BqdJp9rWqtTpuF2P5U9/9z0nr18Ng1z1jbRENhY11XUEWHN3jXv4/BA5jxL7370W+FMe9Lq9lbOq1vvXapi1Rn8zEfWf7WLdAaaw7odIgTWvueAbnfiva32bLHZX8Z3+LkTr9k725Gn9zvzx/PzZTUzWSSp3WGojEdTTmzwNjhmMQ4sxnwZgjbl9LF6a801Rxhw9q7Oo025ds1b1uvl4eH75TyS111wioIxlulRIcMUDTvnu43AZhouLm3CALkhch1ExMRmeTX9B6iSVTxV6XcZpjmynvaGFpzw4QbcW9GWW+LjmiOhQwtY0NY0Na0WDWgBoHEAMggmgINH1w7G1NVHd6c9qVjTiZPDvbu/6gba/7ws7nOwhY6h67z9sO0bpNojrY+8kyDKlo2EcGIgXyyOewiyDoyAgxFV8O/wDcjP2pfYszzGUh71viH3LUCaAgICAgICAgICAgICAg1vWc+/Qj5kp8zoR+Kz1HrqN/g2njkn/35R+Cschn1QQEGiVuq1XSTPqNGubZ+b6Z/euOZ3tyBa5yzBGdjY2XCqsV26t618HpbO1NNq7MWNfE5jlXHOPP/U57s8VjWaH0jpKaHtuBsEEJu4BwJfe2IAAk3OEDiFztWard29VG/GIhyLWs0GzbNfs1c13KuXDl3dOnz8HizRcddpmrjqASyOOzW4i0jDubWkW4N8T43LO5F2/VFT6Tqrmh2TZrscJqnjOM88zP0x6Mr3G0nQ50k3bMA/y8x37Rlkx2XBfZYfNK+vZ3bX8JzHdLhe2bP1/DU0dnX/8AdPKfOP8AfnC21FMjqmvrqhhhHelr7jAAA9wNwDvWtZnbhU00VVV1VzGG9t1WrWlsaW3VvY45j4Z9Zy5zKJJxLpYOczdaoshDid0DWhzg/FwYS0CwyBuBkArq5m3b92ec8Wdg006zVT21OYpoxTHSIzEcvHMznvzPN3/RU7nwRPeLOfGxzhxFzQSPOVyqJmaYmXQaiimi9XRTyiZiPKJY/RGtNJUyOjilBkaXDCci4NJGJnA4ZXy4Fii/RXOIni5Wq2XqtNRFy5T7s4492ek90+bNL6uvEBBoPZf1T7bpe2Ibtq6P32J7bhxDd85lxnfLE35wytcoMv2N9aBpGhinNt0HvcwHBIy2I24AQWuA4nINnQYasP6Q7+HH/NKszzGVp+9b4h9ysD0VBAQEBAQEBAQEBAQEBBpPZA0huMkDsOK947Xt8LPSx38mK/kUGX1FH6FFzulPnmkP4pAz6oICAgINM1q1ZqO2G1tC4CoaLPjNg2UAW2nK9rAg5GwzBGfEvWat7tLfP6vQbO2lY7CdHq4zbnlPWn9njw8eExLypNdqvG2KXRsrZXODQRiEZJNrkluTee5yUp1NecTROW7uxdNuzct6mmaYjPTP14z8GsdmjWiYNqKaJ2FjI2iS36x0hYSwnbh3Nx2bbm6+naTVe3I5RDieyUWtm+0VRmqurFPhEZzPnOMcfRiNCaAmdUU2j3yF8UQbI5ovhjD2NllHMTe3jdzlcS5TVcv7kzwy9Dpb1nSbLjU26MVTTjPWZzMZ+OZ8vR0zsi6b7Vo3BhtJN72y20AjfuHib6SFytVc3LfDnLoNhaL2rVRNX8aeM/aPWfllzbVA6QgxS0tIZC9uESOY8gNvmGZgG5A4+9XAsdpT71FL121PYr+LWou4xOcRMRx8ec/Tmzej9edKNqGQywtc97g3cnsdG7fG1weAc9iMivrTqb0VxTMfZ11/YezqtPVdt1zEREzmJiqOH7yzDrC7N4gQUcRw+LPnyshjLkHYd/RtJ6WoBkxrzJG3gDWyFtx/pkiv4gg7Ag1nWOuEMj5CCRhp22G33yd8d/JjB8izI2Gl7xviH3KwPVUEBAQEBAQEBAQEBAQEGm67wNfNCHAENa5wB8JskLmnyFoPkUGW1KH6FD4nHzvcVYGcQEBAQEBAQcD/AOIuJjJ4CwkPnaXSDgO52Yw+UEj/AEBfOLcRXNfWYcyvW3KtLTpp/jTVmPnw+cy3bsSU5lNTWvzdK7A08Qye8A8W+jH+lcbS0zNVVc88u72/epotWNNRyimJ+WI+/wAWC10nfX6TbTRnescIW22A7Zn25rHyRrj35m7e3I8vy7fZNunQbOnUV85jen/rHr93XaOmbFGyNgs1jQ1o4g0WC7SmIpjEPC3blV2ua6uczmfVj9Y9JU9NGJ5wDuZ97yBeXuBGGO/CRfyXXzu100RvVOTodNf1NzsbPXn3YjrPhH1cxfrJpbSMjm02NjR8SEhoYDsL5jY38o2ZBdf2169OKfl+XsY2bszZ1uKtRiZ76uOfKn+p8ZXQ0tpjRrmuqQ6WEmxxuDweYSC7mu22vkeIrXaX7PGvjD4+ybK2lE06fFNfhGP+PKY8vk392lGT9qbkbtncZOcMjYXEkcYkMTT41zt+Kt3HX9+ry8aaqx23acJojHrM4/x3pc31Adj1m0o9vetZIwkbMQlgbbzxv8y+rr3Y0Gv6cp2PlLXi7SxhseNkjnNOXEbHyLMjNUfeN8SsD2VBAQEBAQEBAQEBAQEBBp2uDvf2c0Z9Lh7FBmdUBajg/cv5yT+KsDMICASgwuldbNH03w1XCw+CXtLvojP0INN0t2btFRX3PdZz8xmFvnfb7kGoaT7PVS+4paNjeJ0jnSH6LcI9KDXKnXfT9WbCofGHbGxAM82EYvSgw2sWq2kIohVVLJnMxBrpJA6++2XL87GxF9lyONB3nsczmDQwwtL5IWPdZu+3Qm7oy0DOxBaPIvnVG5TM0+MuXbqnU3rdNycR7tOe6IxH0YzsQaLLnzVb8yPe2E8Lnb6R3jzaL85XC0VGZmuXp/8AyjVRTTRpaPOfKOER9fk6iuxeNca15rZK/SIpos2xu3Fg4MX6158RBHiYuq1FU3bu5Hl+Xv8AY9m3oNBOouc5jeny/wDWP3rLqugtERUsLYYhk3aeF7uF7uc//XAuyt24t07sPFazV3NVdm7cnjPyjuh6aX0eyohkhf3sjS2+219jhzg2I8StdEV0zTLGm1FWnvU3aedM5/r15Od6xRyR08lfBVdr09JFuUDbX3ZjCBfFf9ZIABkcVmnhXE7Kqv3qKsRHCPJ3/t1jTxNrU2t+uqd6rjyqnlGPCJ7+EzMMX/w8R4hWzyEmadzHEm1i0mU4hzl2K/iauVFcTVNPc6GvT102qb08qpmI9MfnHpLsi247B6X+HZzxu9Dm+1ZkZSg+Db/fCrAuFQQEBAQEBAQEBAQEBAQaPrq+07f4X/k72KK2LVP/AAVNzxMPnaCqi70tWGGCaUNxGKN8mEbXYGl2Hy2sg+c9L9mvSstxFucAPgMxO+k+/wByDVp9MaUrXWfUVEpd8XG+x8TBl6EGe0L2JtIz2JhcwHhktGPM7P0IN50P2CmixnnaOZjS77Trfcg3XRXYv0ZDa8RkI4ZHG30W2CDaqLR0MItFEyMfMa1v3BBOuo45o3xSsD43gtc1wuHA8BQaPo6DuVM2DfGnf/h3ON7jMupnu5RoGJhPfMBG1huG8Uboy3FHhwuu7ei1ydpPPxpjDVVU1c5e6MuN6ALaTTDu2d5vpbPdkBul8D78AINr/OXVW8W7/v8Ai99rYq1myY9n48KeEeHOPOPs67JWxNAc6RgadhLhY32W412k1RHV4WmzcqnEUznyY+vqGTCSMSBsTMqiQG2EWu6IO+Kbd8drQeAkEYmd/wB2PX8ORbpnT4u1xxnjTE/5T3xHTpM+EYnh3ZH1rOlJhS0lxQUti97RZshG9aRxNHetHDcngyXK4t0ZNHpbmt1EWonjVzn6z+9XUOxNoTcKUykWM+EgcUbARGPS4+IhfHS0zuzXVzqdjt69R2tOmtfwtRj16/b1y3hcp0TCab+Gi545fQ6H2rNQyWjj723y/eVY5C5VBAQEBAQEBAQEBAQEBBz/AF8d+kj+C30vl9iysNs1XH6FS/wIv9tq1CMk9oIIOw5EcB5kHP8AR3Yf0XHI57mPlBcSxkjzgjHgANtiA+dfyoN20doqngbhhhjiHFGxrfPYILxAQEBAQWuk9HxVETopmB8btoN+A3DgRm1wIBBGYIBCDUHQ1mj3EgPqafw2DFOwDgnhHwv78e+428JDKN13otyMpmZhbk7CbuaeJ7MnNPMRdBg9Ka9au1DRu88T7bMUcuMX4GnBiHkWK7VNf8ocnT6y/p5zZrmny/HJq9T2RtXqTfUlK6aSxwnAWgG1u/l3zfGGlZpsW6eMQ+1/amsvxu3LkzHdy+mGIodDaY0w0RNiGj9G4i7BZwDrnFezjjmPFsYLC1rLVFNNMYphx9RqLuor37tWZ/DZqvUpsU1Lo6nhe2mB3WacjOZ9jic59rXDbgDgMmxcXUU1XLlNHR6DZF6zo9Jd1O9E3OUR1ju4eM8Z8IdYjjDQGtFgAAANgAyAC5sRh5mqqapmZ5ykiMFp74aH+HN/NAs1DJ6M+Cb5f5irHIXSoICAgICAgICAgICAgIOda/u/Sf8AsM/nmWVhuur7bUtOOKGIfYatIyCAgICAgICAgIKOaDtF0GB0nqVo2d2KWjhc4/GDcLvpNsUGGl7EuhXG5pD5Jqi3mxoMzobUrR1KQYKSFrhseWhzx4nuu70oM+gICAgwenvhof3Jf5oFmoZDRR96HjP3lWOQvFQQEBAQEBAQEBAQEBAQcz7I8RbV7pnZ9O1luC7HzH/2BZWF3o7sj0zIo2GGa7GNabbna7QAbXcMslcou29kmmP6mfzR9dMj1b2QYD+om9X10yuHo3XyE/qZvV9ZMmExrvFyMvq+smTCY1zi5GX1fWTJhMa3x8jL6vrJkwkNbGcjL54+smTCQ1qZyMnq+smTCQ1nadkMvquumTCTdZG8jL6rrpkwqNY28jL6rrpkwHWNvIy+q66ZMHujbyEvquumTCnukbyMvquumTCnulZyMvqfzEyYRdrO3ggl88PXTJhH3Uf/AB5PpRddMmFpWV5mkY7cywMa8b4tJJeYyLYSfAO3mUmRmtX4y2AXvcukdnxOkeW+ghWlJZJUEBAQEBAQEBAQEBAQEHKezFVObNC1sjWe9k74A4sTiMsxa2D0rI5r2xIX23VlgL4sAsebv1cDo2o+qbamm3V7w4l7gCMTRYWFrB1tt+P8EwMxpfU5kNPNK1wBjje8El5ALWki4xbMlMLlpbYpx/moOgP56vor3Yyo+VQdA789PQe7GVPyqn+ru/qE9B6tZU/Kqf6u/wDqE9B7sjq/lVN9Xf8A1CCZhq/ldP8AVn/1Ceg9o460f5umPjpn/hUKeg9Ayt+VUv1aT+pQSEdb8ppfq0v9SgluVb8ppfq0v9SgblW/KaX6tL/UoImKt+UUv1eb+pQe2jaapdNGySeEteS33uF7H3DHOFi6Z4+Lst5URs3uY/67votTBlrOkNH1cc0kbKqEtGEt3WFzngOAyuyVgtcHgJ5+ABj9EVdbK0u3aGOznMtJSygnDbfAdtbM/QUHRNWp3Ppoy4tLhiaS0FrSWPcwkNJJAu3Zc+MqxyRk1QQEBAQEBAQEBAQEBBbaRrWQxukech5yeADnQfO/ZNrJKyoDnk2sQG3OFjb3sBsvz8KkDRamhjabC5O22WxVGzaA1sqaRggikwsBJsXODWlxzv8A/iKu9Ja+VcsT4nzNwysLXXMlsLxY33t7WKg091I0AE4A11wHESYbjaL4cyOa+1BIUkfCYwOEkS2FwSATg2mxsqPaHR8TjbHCMr4iJQ0AcJdgyGwX4yAglFo2JxaA+I4tlmzHzgR351Aioac299hseHDPYX2XO55K4Hr3Np723aDyibLjxe95e1ZyuHpDoqAyNY6SFuKx3wnbkRiBu6IAXH3hXCJGgobNO7DfbLwvDQL2uXm19ngpgW/aUORvHhPCQ8WyB328y2jjQXNJo6kJ99kbGLBwLY3vy4cV8OHgA23JTiq+boLR7i0NqRv+9vDlltu4PsPKpGVmI6fVEaG0cWgiovc2vuJ2nYCMd2+VXiyyerbKKkniqYqnfRXPwdjv2uYbjHibk45KLhvdR2SmBuIT3uMgWu4r52cS3Lm25IOc67VorJTUvMbzha0AOLjhFzstltKpLx0dq3Tyxh8ZxfNcBkRtaf74lEd91IqgymhjJuGtsCdo5j/eSlMrhtK2ggICAgICAgICAgIITSta0ucQGtFyTsACDmmtGmjO64uI294P/I85UHK9Y5C1znuN+bZ4gkDWnNNrkb5+eeOwGZDd6NpsD4rc6qPCV4w23lweDdL2Nzwi1tnOgjC8HI2zBFyC5wysCACObzIKMJGAuGWdg/HhIO0gXGVzfLhCoSg761zGHA7Hhl+AEE5G1xtvZQSfcnefHGbWCQBoyOHMm4v6QqKCTJrm2a5u9szdA4i3f4rnM3IsPMoqsIA3psxzd8CRIHXFrNFr24wbDbt2IKtzvjHwlzjdunHmQR31yc8igkSQSSN0a2wzMpbxA3uCMhkDZBUkmzWkuaOAGQi1g9ww2BAvnsGYvzoiV97vXYdpcy8owuuW7Nl8JttJ234kVMOAJA97dvWkB0rcY43A32HDwgZZBBEDJtwAbOIfd4LjntJuDsIyA2i5QVLWgE2+M21i67bhx/vhyQTxi7rjFdpvdzruIN8QPDsBzQXbKk70iZx4SN0nzFth4iLDMX2jiUEJJN9e5cRscXPJ4xYusUF9outMDt2HwRIEzB8S5sJWjwbm3MTbhaFB2XVl5wBwkDmPAItszzDmm+yyxLTc9G19t645cB4uY8y1EpMMstoICAgICAgICAgoSg0DWvWESkxsPvbftkcP7o4PPxKDS6ycqK5/p2Z75bmN5jZe12mz3cZ+b94HPlYRiJpjmSTckna7adpt5VcI8ZcBJt5CSb8WeSsQPNgHGPHn7FBLxm/Ec7DxoqcrRwHLbhBcc/MFcIo0HaDbg2kHzbbKKjh/vfIJOaTmc77bk3PjugkXOIAJJA2AuOXi4lROMkAgXAO0YzY8OYUFWXBuLg8YeQfQqJTtN99cnI5HFfKwzCguHwFxvi27buxX4DsaLf3mgjDFijsbhwJtiJAA4sGAm/DfF5EiMikTCHkEmxAcTvgMQPHgPj2IKzXZZ+I3Y64wl18JN3AkAEcd/HxpgZCqo5nC4xEYcWb3OF3DFYh1iCDt5ztKYnuOClJE6VjHtaA05Wu7Fdtg45i1ib2sTsPNeTE9FpxylkNDWcHtwhske9eS55ZIHZd5hIzBdcE7B52JTgzGqesA0fOKWaVpp5LOiku60Jce9diAOC989gOfCbZmOq8nXIZFIVmtHV/xXHLgPFzFaiWWWWgQEBAQEBAQEGk666w99TxHmkcP9sfj5uNQaI+QlRVnUuQazpiQIjV6krSLF6CBQAqqoKCbSg9u25Bk17gOAAkBA7dl5R3nQO3JPCPoQSFdJ4R8w9icAdWPdkXXGXA32IJhyoqHKKF3OiKFygiXKiomPGUyLmklzRG7aswtNt6D4wFieCw32kpL2wBrcs8ogObNzD/YWG2Sp5JmPwvaHMIu2RpabEbWPAtwWIIFtoyyvUZGOVVGa0bXjJrj4jxcx5lYlGVWgQEBAQEBBpnZB13goW7lurWzyC4BObGG4x24zYgeI8WYcgfrfT3N5L+R3sUFW62Up+P6HexMLlb1GsdMb2f6HexTBlr1fXxvOT/QVUYyVzTwqotnM50BtOSL3HFtQRdCRwjyFBTcz/dkyJsDgbg2PMUyLoVTuL7RRVRWHwftn2oK9u/Mb9N3n2oKit+b5nlBLt42OTr/AMTZ5LILVxcTcm5PDdMhYpkVt/eSZCyD0ipnvvhAy23cxu3Z3xCZCSkc3N2HiyfGfQ1xPAg9qUNBzI87faojcNB6Up47YpWDxkKYWG202t1EBnUx+cqbstZXTdcqD5VH5z7ExKZeg10oPlcXnPsVwPSPXigH+bi859iYG06v68UMpEYq4STk33xl/FYm6sI25UEBAQEESUHzp2Y9GjupK95cd0ZE9uZyaGBmEc2Jjj5VBpQoY/B+072oKiii8D7T/agl2nFyf2n+1BIUcPJj6UnWQT7Th5L7cnWQVFFByX23+1BLtKDkj9N6CQoafkT0j0Eu0aYfqXdI72IJigpuCB58UvtCCvaNNwwSD/uE38wKC4pKQNjsAOHDfcsgXuNnYszZpA8iIuxAzFmN7hHBTYsWEX5sN789lMHFbV1EHRgEN+KXWEQOTwSGluebctnCqrzOjKU7Y5eL4W/kF2bEFe5VJyUvSj8tBXuVScnN0rfy0DuVScnN0zPykDuTR+BP0rPykDuRR+BUdLH+Ugr3Io/AqOmj/KQUOiKPk6jpmflIKdyaPk5+lZ+Ugp3JpOTm6Vv5aB3IpfAl6Vv5aCvcel8CXpR1EEhoek5OXpR1EE+4lGdscvSDqIPpfQ0T208LZHF0jY2B7jtc4NAcTz3ukcheKggICClkGM0poGmnN5YmOcBYOc1jiBtsC4HjKmBjDqPR+A3ooOomB5nUSl8FnQ0/UTAj7g6bwYugp+omBIai0vJw9BB1EwJe4el5KDoIOomBQ6jUnIwdBB1EwKe4Wl5KD6vB1EwKjUWk5GDoIOomBX3DUnIwdBB1UwK+4Si5CDoIeqmA9wtD8ng6GLqpgPcPScEMPQxexTAidR6XkYOhi9iYFfcPS8lB0MfsVwKjUil5KHoo/YpgSGpVJyMPRR+xXAHUqk5GHomexMCB1IpeSg6JnsTAp7h6bkoOiZ7FMCQ1IpOGGHomJgS9xNHyMPRtTAp7iKPkYujHtTAodR6TkYejCYETqNS8lD0bUwKt1GpeGKHompgS9xFJyUXRsVwJt1Ko+Ri6JnsUwLqLVOhbY9qw3Gd8DVd0ZpUE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70660" name="Picture 5" descr="download (2)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2895600"/>
            <a:ext cx="4656138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183563" cy="685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Key Vocabulary</a:t>
            </a:r>
            <a:endParaRPr lang="en-US" dirty="0"/>
          </a:p>
        </p:txBody>
      </p:sp>
      <p:sp>
        <p:nvSpPr>
          <p:cNvPr id="72706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8183563" cy="2971800"/>
          </a:xfrm>
        </p:spPr>
        <p:txBody>
          <a:bodyPr/>
          <a:lstStyle/>
          <a:p>
            <a:r>
              <a:rPr lang="en-US" b="1" smtClean="0"/>
              <a:t>Keywords: </a:t>
            </a:r>
            <a:r>
              <a:rPr lang="en-US" smtClean="0"/>
              <a:t>the most important words related to a subject, which you type into a search engine to find the information you want</a:t>
            </a:r>
          </a:p>
          <a:p>
            <a:pPr>
              <a:buFont typeface="Wingdings 2" pitchFamily="18" charset="2"/>
              <a:buNone/>
            </a:pPr>
            <a:endParaRPr lang="en-US" sz="1200" smtClean="0"/>
          </a:p>
          <a:p>
            <a:r>
              <a:rPr lang="en-US" b="1" smtClean="0"/>
              <a:t>Precise: </a:t>
            </a:r>
            <a:r>
              <a:rPr lang="en-US" smtClean="0"/>
              <a:t>clear and exact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Content Placeholder 2"/>
          <p:cNvSpPr>
            <a:spLocks noGrp="1"/>
          </p:cNvSpPr>
          <p:nvPr>
            <p:ph idx="1"/>
          </p:nvPr>
        </p:nvSpPr>
        <p:spPr>
          <a:xfrm>
            <a:off x="533400" y="3429000"/>
            <a:ext cx="8183563" cy="2438400"/>
          </a:xfrm>
        </p:spPr>
        <p:txBody>
          <a:bodyPr/>
          <a:lstStyle/>
          <a:p>
            <a:r>
              <a:rPr lang="en-US" sz="2400" b="1" smtClean="0"/>
              <a:t>They crawl the Internet, gathering information about millions of websites. At the click of a button, a search engine sorts through what it ‘knows’ and lists the sites it ‘thinks’ you want. You tell the search engine what you want by using keywords.</a:t>
            </a:r>
          </a:p>
        </p:txBody>
      </p:sp>
      <p:pic>
        <p:nvPicPr>
          <p:cNvPr id="74754" name="Picture 3" descr="download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1295400"/>
            <a:ext cx="4664075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183563" cy="10668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How do search engines like Google work?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4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47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183563" cy="685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Key Vocabulary</a:t>
            </a:r>
            <a:endParaRPr lang="en-US" dirty="0"/>
          </a:p>
        </p:txBody>
      </p:sp>
      <p:sp>
        <p:nvSpPr>
          <p:cNvPr id="76802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8183563" cy="4419600"/>
          </a:xfrm>
        </p:spPr>
        <p:txBody>
          <a:bodyPr/>
          <a:lstStyle/>
          <a:p>
            <a:r>
              <a:rPr lang="en-US" b="1" smtClean="0"/>
              <a:t>Keywords: </a:t>
            </a:r>
            <a:r>
              <a:rPr lang="en-US" smtClean="0"/>
              <a:t>the most important words related to a subject, which you type into a search engine to find the information you want</a:t>
            </a:r>
          </a:p>
          <a:p>
            <a:pPr>
              <a:buFont typeface="Wingdings 2" pitchFamily="18" charset="2"/>
              <a:buNone/>
            </a:pPr>
            <a:endParaRPr lang="en-US" sz="1200" smtClean="0"/>
          </a:p>
          <a:p>
            <a:r>
              <a:rPr lang="en-US" b="1" smtClean="0"/>
              <a:t>Precise: </a:t>
            </a:r>
            <a:r>
              <a:rPr lang="en-US" smtClean="0"/>
              <a:t>clear and exact</a:t>
            </a:r>
          </a:p>
          <a:p>
            <a:pPr>
              <a:buFont typeface="Wingdings 2" pitchFamily="18" charset="2"/>
              <a:buNone/>
            </a:pPr>
            <a:endParaRPr lang="en-US" smtClean="0"/>
          </a:p>
          <a:p>
            <a:r>
              <a:rPr lang="en-US" b="1" smtClean="0"/>
              <a:t>Results page</a:t>
            </a:r>
            <a:r>
              <a:rPr lang="en-US" smtClean="0"/>
              <a:t>: the screen showing what a search site found in response to your keyword search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183563" cy="8223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Results Page: Some Tips</a:t>
            </a:r>
            <a:endParaRPr lang="en-US" dirty="0"/>
          </a:p>
        </p:txBody>
      </p:sp>
      <p:sp>
        <p:nvSpPr>
          <p:cNvPr id="78850" name="Content Placeholder 2"/>
          <p:cNvSpPr>
            <a:spLocks noGrp="1"/>
          </p:cNvSpPr>
          <p:nvPr>
            <p:ph idx="1"/>
          </p:nvPr>
        </p:nvSpPr>
        <p:spPr>
          <a:xfrm>
            <a:off x="533400" y="1295400"/>
            <a:ext cx="8382000" cy="3962400"/>
          </a:xfrm>
        </p:spPr>
        <p:txBody>
          <a:bodyPr/>
          <a:lstStyle/>
          <a:p>
            <a:r>
              <a:rPr lang="en-US" smtClean="0"/>
              <a:t>Important to choose accurate and precise words</a:t>
            </a:r>
          </a:p>
          <a:p>
            <a:r>
              <a:rPr lang="en-US" smtClean="0"/>
              <a:t>Adding more keywords can narrow a search</a:t>
            </a:r>
          </a:p>
          <a:p>
            <a:r>
              <a:rPr lang="en-US" smtClean="0"/>
              <a:t>A single word may ‘fetch’ a million sites</a:t>
            </a:r>
          </a:p>
          <a:p>
            <a:r>
              <a:rPr lang="en-US" smtClean="0"/>
              <a:t>Adding more words ‘fetched’ fewer sites</a:t>
            </a:r>
          </a:p>
          <a:p>
            <a:r>
              <a:rPr lang="en-US" smtClean="0"/>
              <a:t>Put words that belong together in quotation marks</a:t>
            </a:r>
          </a:p>
          <a:p>
            <a:endParaRPr lang="en-US" smtClean="0"/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183563" cy="746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ASSIGNMENT</a:t>
            </a:r>
            <a:endParaRPr lang="en-US" dirty="0"/>
          </a:p>
        </p:txBody>
      </p:sp>
      <p:sp>
        <p:nvSpPr>
          <p:cNvPr id="80898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8183563" cy="4187825"/>
          </a:xfrm>
        </p:spPr>
        <p:txBody>
          <a:bodyPr/>
          <a:lstStyle/>
          <a:p>
            <a:r>
              <a:rPr lang="en-US" smtClean="0"/>
              <a:t>Use </a:t>
            </a:r>
            <a:r>
              <a:rPr lang="en-US" b="1" smtClean="0"/>
              <a:t>Google Kids </a:t>
            </a:r>
            <a:r>
              <a:rPr lang="en-US" smtClean="0"/>
              <a:t>as your search engine</a:t>
            </a:r>
          </a:p>
          <a:p>
            <a:r>
              <a:rPr lang="en-US" smtClean="0"/>
              <a:t>You and a partner will be assigned </a:t>
            </a:r>
            <a:r>
              <a:rPr lang="en-US" b="1" smtClean="0"/>
              <a:t>one</a:t>
            </a:r>
            <a:r>
              <a:rPr lang="en-US" smtClean="0"/>
              <a:t> question to answer</a:t>
            </a:r>
          </a:p>
          <a:p>
            <a:r>
              <a:rPr lang="en-US" smtClean="0"/>
              <a:t>Record your assigned </a:t>
            </a:r>
            <a:r>
              <a:rPr lang="en-US" b="1" smtClean="0"/>
              <a:t>question</a:t>
            </a:r>
            <a:r>
              <a:rPr lang="en-US" smtClean="0"/>
              <a:t> on sheet:</a:t>
            </a:r>
          </a:p>
          <a:p>
            <a:pPr lvl="1"/>
            <a:r>
              <a:rPr lang="en-US" smtClean="0"/>
              <a:t>What foods are toxic to dogs?</a:t>
            </a:r>
          </a:p>
          <a:p>
            <a:pPr lvl="1"/>
            <a:r>
              <a:rPr lang="en-US" smtClean="0"/>
              <a:t>What breeds of dogs are the smartest?</a:t>
            </a:r>
          </a:p>
          <a:p>
            <a:pPr lvl="1"/>
            <a:r>
              <a:rPr lang="en-US" smtClean="0"/>
              <a:t>What jobs do dogs do for people</a:t>
            </a:r>
          </a:p>
          <a:p>
            <a:pPr lvl="1"/>
            <a:r>
              <a:rPr lang="en-US" smtClean="0"/>
              <a:t>What are some of the smallest and largest dog breeds? (name two of each)?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l="50000" t="39063" r="24374" b="28125"/>
          <a:stretch>
            <a:fillRect/>
          </a:stretch>
        </p:blipFill>
        <p:spPr bwMode="auto">
          <a:xfrm>
            <a:off x="1752600" y="381000"/>
            <a:ext cx="5410200" cy="5540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85800" y="5562600"/>
            <a:ext cx="7772400" cy="9144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8D3E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Rings of Responsibility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8D3E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183563" cy="8223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Your Task: </a:t>
            </a:r>
            <a:endParaRPr lang="en-US" dirty="0"/>
          </a:p>
        </p:txBody>
      </p:sp>
      <p:sp>
        <p:nvSpPr>
          <p:cNvPr id="82946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183563" cy="4187825"/>
          </a:xfrm>
        </p:spPr>
        <p:txBody>
          <a:bodyPr/>
          <a:lstStyle/>
          <a:p>
            <a:r>
              <a:rPr lang="en-US" b="1" smtClean="0"/>
              <a:t>SEARCH</a:t>
            </a:r>
            <a:r>
              <a:rPr lang="en-US" smtClean="0"/>
              <a:t> for the answer to your question using a single keyword</a:t>
            </a:r>
          </a:p>
          <a:p>
            <a:r>
              <a:rPr lang="en-US" b="1" smtClean="0"/>
              <a:t>RECORD </a:t>
            </a:r>
            <a:r>
              <a:rPr lang="en-US" smtClean="0"/>
              <a:t>the total number of sites found</a:t>
            </a:r>
          </a:p>
          <a:p>
            <a:r>
              <a:rPr lang="en-US" b="1" smtClean="0"/>
              <a:t>INVESTIGATE</a:t>
            </a:r>
            <a:r>
              <a:rPr lang="en-US" smtClean="0"/>
              <a:t> the top three sites to find answers to questions</a:t>
            </a:r>
          </a:p>
          <a:p>
            <a:r>
              <a:rPr lang="en-US" b="1" smtClean="0"/>
              <a:t>REPEAT </a:t>
            </a:r>
            <a:r>
              <a:rPr lang="en-US" smtClean="0"/>
              <a:t>the previous three steps, using two keywords, three keywords, and so on</a:t>
            </a:r>
          </a:p>
          <a:p>
            <a:r>
              <a:rPr lang="en-US" b="1" smtClean="0"/>
              <a:t>WRITE</a:t>
            </a:r>
            <a:r>
              <a:rPr lang="en-US" smtClean="0"/>
              <a:t> the answers to questions on sheet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828800"/>
            <a:ext cx="8183880" cy="160020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hlinkClick r:id="rId3"/>
              </a:rPr>
              <a:t>https://www.commonsensemedia.org/videos/solomons-story-online-searching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Content Placeholder 2"/>
          <p:cNvSpPr>
            <a:spLocks noGrp="1"/>
          </p:cNvSpPr>
          <p:nvPr>
            <p:ph idx="1"/>
          </p:nvPr>
        </p:nvSpPr>
        <p:spPr>
          <a:xfrm>
            <a:off x="533400" y="838200"/>
            <a:ext cx="8183562" cy="4187825"/>
          </a:xfrm>
        </p:spPr>
        <p:txBody>
          <a:bodyPr/>
          <a:lstStyle/>
          <a:p>
            <a:r>
              <a:rPr lang="en-US" b="1" dirty="0" smtClean="0"/>
              <a:t>Synonym: </a:t>
            </a:r>
            <a:r>
              <a:rPr lang="en-US" dirty="0" smtClean="0"/>
              <a:t>two or more words with the same meaning or nearly the same meaning</a:t>
            </a:r>
          </a:p>
          <a:p>
            <a:pPr>
              <a:buFont typeface="Wingdings 2" pitchFamily="18" charset="2"/>
              <a:buNone/>
            </a:pPr>
            <a:endParaRPr lang="en-US" dirty="0" smtClean="0"/>
          </a:p>
          <a:p>
            <a:r>
              <a:rPr lang="en-US" b="1" dirty="0" smtClean="0"/>
              <a:t>Alternative: </a:t>
            </a:r>
            <a:r>
              <a:rPr lang="en-US" dirty="0" smtClean="0"/>
              <a:t>a different way to say or do something</a:t>
            </a:r>
          </a:p>
          <a:p>
            <a:endParaRPr lang="en-US" b="1" dirty="0" smtClean="0"/>
          </a:p>
          <a:p>
            <a:r>
              <a:rPr lang="en-US" dirty="0" smtClean="0"/>
              <a:t>Find a </a:t>
            </a:r>
            <a:r>
              <a:rPr lang="en-US" b="1" dirty="0" smtClean="0"/>
              <a:t>synonym</a:t>
            </a:r>
            <a:r>
              <a:rPr lang="en-US" dirty="0" smtClean="0"/>
              <a:t> for the word ‘strong’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183880" cy="701040"/>
          </a:xfrm>
        </p:spPr>
        <p:txBody>
          <a:bodyPr/>
          <a:lstStyle/>
          <a:p>
            <a:r>
              <a:rPr lang="en-US" dirty="0" smtClean="0"/>
              <a:t>DOGGY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458200" cy="5105400"/>
          </a:xfrm>
        </p:spPr>
        <p:txBody>
          <a:bodyPr/>
          <a:lstStyle/>
          <a:p>
            <a:r>
              <a:rPr lang="en-US" b="1" u="sng" dirty="0" smtClean="0"/>
              <a:t>YOUR TASK</a:t>
            </a:r>
            <a:r>
              <a:rPr lang="en-US" u="sng" dirty="0" smtClean="0"/>
              <a:t>: </a:t>
            </a:r>
            <a:r>
              <a:rPr lang="en-US" dirty="0" smtClean="0"/>
              <a:t>To see how quickly you can hunt down specific information about dogs</a:t>
            </a:r>
          </a:p>
          <a:p>
            <a:r>
              <a:rPr lang="en-US" dirty="0" smtClean="0"/>
              <a:t>One group member will record  information</a:t>
            </a:r>
          </a:p>
          <a:p>
            <a:r>
              <a:rPr lang="en-US" dirty="0" smtClean="0"/>
              <a:t>Record keywords used to search</a:t>
            </a:r>
          </a:p>
          <a:p>
            <a:r>
              <a:rPr lang="en-US" dirty="0" smtClean="0"/>
              <a:t>Record at least two sites where you found answers</a:t>
            </a:r>
            <a:endParaRPr lang="en-US" sz="1000" dirty="0" smtClean="0"/>
          </a:p>
          <a:p>
            <a:pPr>
              <a:buNone/>
            </a:pPr>
            <a:endParaRPr lang="en-US" sz="800" dirty="0" smtClean="0"/>
          </a:p>
          <a:p>
            <a:r>
              <a:rPr lang="en-US" b="1" u="sng" dirty="0" smtClean="0"/>
              <a:t>CHALLENGE: </a:t>
            </a:r>
            <a:r>
              <a:rPr lang="en-US" dirty="0" smtClean="0"/>
              <a:t>Find the answers to the 3 questions in as few searches as possible</a:t>
            </a:r>
          </a:p>
          <a:p>
            <a:r>
              <a:rPr lang="en-US" dirty="0" smtClean="0"/>
              <a:t>Choose keywords carefully – group terms that go together using “quotation marks”</a:t>
            </a:r>
            <a:endParaRPr lang="en-US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183563" cy="10509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Let’s Review!</a:t>
            </a:r>
            <a:endParaRPr lang="en-US" dirty="0"/>
          </a:p>
        </p:txBody>
      </p:sp>
      <p:sp>
        <p:nvSpPr>
          <p:cNvPr id="87042" name="Content Placeholder 2"/>
          <p:cNvSpPr>
            <a:spLocks noGrp="1"/>
          </p:cNvSpPr>
          <p:nvPr>
            <p:ph idx="1"/>
          </p:nvPr>
        </p:nvSpPr>
        <p:spPr>
          <a:xfrm>
            <a:off x="533400" y="1676400"/>
            <a:ext cx="8183563" cy="4187825"/>
          </a:xfrm>
        </p:spPr>
        <p:txBody>
          <a:bodyPr/>
          <a:lstStyle/>
          <a:p>
            <a:r>
              <a:rPr lang="en-US" smtClean="0"/>
              <a:t>What are keywords?</a:t>
            </a:r>
          </a:p>
          <a:p>
            <a:pPr>
              <a:buFont typeface="Wingdings 2" pitchFamily="18" charset="2"/>
              <a:buNone/>
            </a:pPr>
            <a:endParaRPr lang="en-US" smtClean="0"/>
          </a:p>
          <a:p>
            <a:r>
              <a:rPr lang="en-US" smtClean="0"/>
              <a:t>Is it better to use more than one keyword in a search? Why or why not?</a:t>
            </a:r>
          </a:p>
          <a:p>
            <a:pPr>
              <a:buFont typeface="Wingdings 2" pitchFamily="18" charset="2"/>
              <a:buNone/>
            </a:pPr>
            <a:endParaRPr lang="en-US" smtClean="0"/>
          </a:p>
          <a:p>
            <a:r>
              <a:rPr lang="en-US" smtClean="0"/>
              <a:t>How does using synonyms or alternative phrases help when submitting a search?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183563" cy="685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Key Vocabulary</a:t>
            </a:r>
            <a:endParaRPr lang="en-US" dirty="0"/>
          </a:p>
        </p:txBody>
      </p:sp>
      <p:sp>
        <p:nvSpPr>
          <p:cNvPr id="76802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8183563" cy="4419600"/>
          </a:xfrm>
        </p:spPr>
        <p:txBody>
          <a:bodyPr/>
          <a:lstStyle/>
          <a:p>
            <a:r>
              <a:rPr lang="en-US" b="1" dirty="0" smtClean="0"/>
              <a:t>Responsibility: </a:t>
            </a:r>
            <a:r>
              <a:rPr lang="en-US" dirty="0" smtClean="0"/>
              <a:t>an obligation or duty you have to yourself or others</a:t>
            </a:r>
            <a:endParaRPr lang="en-US" dirty="0" smtClean="0"/>
          </a:p>
          <a:p>
            <a:pPr>
              <a:buFont typeface="Wingdings 2" pitchFamily="18" charset="2"/>
              <a:buNone/>
            </a:pPr>
            <a:endParaRPr lang="en-US" sz="1200" dirty="0" smtClean="0"/>
          </a:p>
          <a:p>
            <a:r>
              <a:rPr lang="en-US" b="1" dirty="0" smtClean="0"/>
              <a:t>Community: </a:t>
            </a:r>
            <a:r>
              <a:rPr lang="en-US" dirty="0" smtClean="0"/>
              <a:t>a group of people with a common background or shared interests</a:t>
            </a:r>
            <a:endParaRPr lang="en-US" dirty="0" smtClean="0"/>
          </a:p>
          <a:p>
            <a:pPr>
              <a:buFont typeface="Wingdings 2" pitchFamily="18" charset="2"/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183880" cy="1051560"/>
          </a:xfrm>
        </p:spPr>
        <p:txBody>
          <a:bodyPr/>
          <a:lstStyle/>
          <a:p>
            <a:r>
              <a:rPr lang="en-CA" dirty="0" smtClean="0"/>
              <a:t>Rings of Responsibility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183880" cy="1069848"/>
          </a:xfrm>
        </p:spPr>
        <p:txBody>
          <a:bodyPr/>
          <a:lstStyle/>
          <a:p>
            <a:r>
              <a:rPr lang="en-CA" dirty="0" smtClean="0"/>
              <a:t>What responsibilities do you have to yourself?</a:t>
            </a:r>
            <a:endParaRPr lang="en-CA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57200" y="3124200"/>
            <a:ext cx="8183880" cy="1069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marL="265113" marR="0" lvl="0" indent="-265113" algn="l" defTabSz="914400" rtl="0" eaLnBrk="0" fontAlgn="base" latinLnBrk="0" hangingPunct="0">
              <a:lnSpc>
                <a:spcPct val="100000"/>
              </a:lnSpc>
              <a:spcBef>
                <a:spcPts val="25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"/>
              <a:tabLst/>
              <a:defRPr/>
            </a:pPr>
            <a:r>
              <a:rPr kumimoji="0" lang="en-CA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What responsibilities do you have to your</a:t>
            </a:r>
            <a:r>
              <a:rPr kumimoji="0" lang="en-CA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good friends and family?</a:t>
            </a:r>
            <a:r>
              <a:rPr kumimoji="0" lang="en-CA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?</a:t>
            </a:r>
            <a:endParaRPr kumimoji="0" lang="en-CA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57200" y="4343400"/>
            <a:ext cx="8183880" cy="1069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marL="265113" marR="0" lvl="0" indent="-265113" algn="l" defTabSz="914400" rtl="0" eaLnBrk="0" fontAlgn="base" latinLnBrk="0" hangingPunct="0">
              <a:lnSpc>
                <a:spcPct val="100000"/>
              </a:lnSpc>
              <a:spcBef>
                <a:spcPts val="25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"/>
              <a:tabLst/>
              <a:defRPr/>
            </a:pPr>
            <a:r>
              <a:rPr kumimoji="0" lang="en-CA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What responsibilities do you have to the larger community?</a:t>
            </a:r>
            <a:endParaRPr kumimoji="0" lang="en-CA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183563" cy="685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Key Vocabulary</a:t>
            </a:r>
            <a:endParaRPr lang="en-US" dirty="0"/>
          </a:p>
        </p:txBody>
      </p:sp>
      <p:sp>
        <p:nvSpPr>
          <p:cNvPr id="76802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8183563" cy="4419600"/>
          </a:xfrm>
        </p:spPr>
        <p:txBody>
          <a:bodyPr/>
          <a:lstStyle/>
          <a:p>
            <a:r>
              <a:rPr lang="en-US" b="1" dirty="0" smtClean="0"/>
              <a:t>Responsibility: </a:t>
            </a:r>
            <a:r>
              <a:rPr lang="en-US" dirty="0" smtClean="0"/>
              <a:t>an obligation or duty you have to yourself or others</a:t>
            </a:r>
            <a:endParaRPr lang="en-US" dirty="0" smtClean="0"/>
          </a:p>
          <a:p>
            <a:pPr>
              <a:buFont typeface="Wingdings 2" pitchFamily="18" charset="2"/>
              <a:buNone/>
            </a:pPr>
            <a:endParaRPr lang="en-US" sz="1200" dirty="0" smtClean="0"/>
          </a:p>
          <a:p>
            <a:r>
              <a:rPr lang="en-US" b="1" dirty="0" smtClean="0"/>
              <a:t>Community: </a:t>
            </a:r>
            <a:r>
              <a:rPr lang="en-US" dirty="0" smtClean="0"/>
              <a:t>clear and </a:t>
            </a:r>
            <a:r>
              <a:rPr lang="en-US" dirty="0" smtClean="0"/>
              <a:t>exact</a:t>
            </a:r>
            <a:endParaRPr lang="en-US" dirty="0" smtClean="0"/>
          </a:p>
          <a:p>
            <a:pPr>
              <a:buFont typeface="Wingdings 2" pitchFamily="18" charset="2"/>
              <a:buNone/>
            </a:pPr>
            <a:endParaRPr lang="en-US" dirty="0" smtClean="0"/>
          </a:p>
          <a:p>
            <a:r>
              <a:rPr lang="en-US" b="1" dirty="0" smtClean="0"/>
              <a:t>Digital citizen</a:t>
            </a:r>
            <a:r>
              <a:rPr lang="en-US" dirty="0" smtClean="0"/>
              <a:t>: a member of a worldwide community linked by the Internet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/>
          <p:cNvPicPr>
            <a:picLocks noChangeAspect="1" noChangeArrowheads="1"/>
          </p:cNvPicPr>
          <p:nvPr/>
        </p:nvPicPr>
        <p:blipFill>
          <a:blip r:embed="rId3" cstate="print"/>
          <a:srcRect l="21033" t="21094" r="25000" b="36719"/>
          <a:stretch>
            <a:fillRect/>
          </a:stretch>
        </p:blipFill>
        <p:spPr bwMode="auto">
          <a:xfrm>
            <a:off x="152400" y="381000"/>
            <a:ext cx="877252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400800" y="381000"/>
            <a:ext cx="2057400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endParaRPr lang="en-CA" dirty="0"/>
          </a:p>
        </p:txBody>
      </p:sp>
      <p:sp>
        <p:nvSpPr>
          <p:cNvPr id="5" name="TextBox 4"/>
          <p:cNvSpPr txBox="1"/>
          <p:nvPr/>
        </p:nvSpPr>
        <p:spPr>
          <a:xfrm>
            <a:off x="6400800" y="838200"/>
            <a:ext cx="2057400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endParaRPr lang="en-CA" dirty="0"/>
          </a:p>
        </p:txBody>
      </p:sp>
      <p:sp>
        <p:nvSpPr>
          <p:cNvPr id="6" name="TextBox 5"/>
          <p:cNvSpPr txBox="1"/>
          <p:nvPr/>
        </p:nvSpPr>
        <p:spPr>
          <a:xfrm>
            <a:off x="6400800" y="1219200"/>
            <a:ext cx="2057400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endParaRPr lang="en-CA" dirty="0"/>
          </a:p>
        </p:txBody>
      </p:sp>
      <p:sp>
        <p:nvSpPr>
          <p:cNvPr id="7" name="TextBox 6"/>
          <p:cNvSpPr txBox="1"/>
          <p:nvPr/>
        </p:nvSpPr>
        <p:spPr>
          <a:xfrm>
            <a:off x="6400800" y="1676400"/>
            <a:ext cx="2057400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endParaRPr lang="en-CA" dirty="0"/>
          </a:p>
        </p:txBody>
      </p:sp>
      <p:sp>
        <p:nvSpPr>
          <p:cNvPr id="8" name="TextBox 7"/>
          <p:cNvSpPr txBox="1"/>
          <p:nvPr/>
        </p:nvSpPr>
        <p:spPr>
          <a:xfrm>
            <a:off x="6400800" y="2133600"/>
            <a:ext cx="2057400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endParaRPr lang="en-CA" dirty="0"/>
          </a:p>
        </p:txBody>
      </p:sp>
      <p:sp>
        <p:nvSpPr>
          <p:cNvPr id="9" name="TextBox 8"/>
          <p:cNvSpPr txBox="1"/>
          <p:nvPr/>
        </p:nvSpPr>
        <p:spPr>
          <a:xfrm>
            <a:off x="6400800" y="2667000"/>
            <a:ext cx="2057400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endParaRPr lang="en-CA" dirty="0"/>
          </a:p>
        </p:txBody>
      </p:sp>
      <p:sp>
        <p:nvSpPr>
          <p:cNvPr id="10" name="TextBox 9"/>
          <p:cNvSpPr txBox="1"/>
          <p:nvPr/>
        </p:nvSpPr>
        <p:spPr>
          <a:xfrm>
            <a:off x="6400800" y="3276600"/>
            <a:ext cx="2057400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endParaRPr lang="en-CA" dirty="0"/>
          </a:p>
        </p:txBody>
      </p:sp>
      <p:sp>
        <p:nvSpPr>
          <p:cNvPr id="11" name="TextBox 10"/>
          <p:cNvSpPr txBox="1"/>
          <p:nvPr/>
        </p:nvSpPr>
        <p:spPr>
          <a:xfrm>
            <a:off x="6400800" y="3733800"/>
            <a:ext cx="2057400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endParaRPr lang="en-CA" dirty="0"/>
          </a:p>
        </p:txBody>
      </p:sp>
      <p:sp>
        <p:nvSpPr>
          <p:cNvPr id="12" name="TextBox 11"/>
          <p:cNvSpPr txBox="1"/>
          <p:nvPr/>
        </p:nvSpPr>
        <p:spPr>
          <a:xfrm>
            <a:off x="6400800" y="4191000"/>
            <a:ext cx="2057400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endParaRPr lang="en-CA" dirty="0"/>
          </a:p>
        </p:txBody>
      </p:sp>
      <p:sp>
        <p:nvSpPr>
          <p:cNvPr id="13" name="TextBox 12"/>
          <p:cNvSpPr txBox="1"/>
          <p:nvPr/>
        </p:nvSpPr>
        <p:spPr>
          <a:xfrm>
            <a:off x="6400800" y="4572000"/>
            <a:ext cx="2057400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endParaRPr lang="en-CA" dirty="0"/>
          </a:p>
        </p:txBody>
      </p:sp>
      <p:sp>
        <p:nvSpPr>
          <p:cNvPr id="14" name="TextBox 13"/>
          <p:cNvSpPr txBox="1"/>
          <p:nvPr/>
        </p:nvSpPr>
        <p:spPr>
          <a:xfrm>
            <a:off x="6400800" y="5029200"/>
            <a:ext cx="2057400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endParaRPr lang="en-CA" dirty="0"/>
          </a:p>
        </p:txBody>
      </p:sp>
      <p:sp>
        <p:nvSpPr>
          <p:cNvPr id="15" name="TextBox 14"/>
          <p:cNvSpPr txBox="1"/>
          <p:nvPr/>
        </p:nvSpPr>
        <p:spPr>
          <a:xfrm>
            <a:off x="6400800" y="5486400"/>
            <a:ext cx="2057400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183880" cy="838200"/>
          </a:xfrm>
        </p:spPr>
        <p:txBody>
          <a:bodyPr/>
          <a:lstStyle/>
          <a:p>
            <a:r>
              <a:rPr lang="en-CA" dirty="0" smtClean="0"/>
              <a:t>Let’s Review!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183880" cy="4187952"/>
          </a:xfrm>
        </p:spPr>
        <p:txBody>
          <a:bodyPr/>
          <a:lstStyle/>
          <a:p>
            <a:r>
              <a:rPr lang="en-CA" dirty="0" smtClean="0"/>
              <a:t>You are responsible for your own behaviour, whether it is in the offline world or in the digital (online) world. </a:t>
            </a:r>
          </a:p>
          <a:p>
            <a:pPr>
              <a:buNone/>
            </a:pPr>
            <a:endParaRPr lang="en-CA" dirty="0" smtClean="0"/>
          </a:p>
          <a:p>
            <a:r>
              <a:rPr lang="en-CA" dirty="0" smtClean="0"/>
              <a:t>You need to take your responsibilities – online and offline - seriously, because being responsible is crucial to being good members of the community and to becoming good digital citizens.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7387</TotalTime>
  <Words>1266</Words>
  <Application>Microsoft Office PowerPoint</Application>
  <PresentationFormat>On-screen Show (4:3)</PresentationFormat>
  <Paragraphs>245</Paragraphs>
  <Slides>44</Slides>
  <Notes>42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Aspect</vt:lpstr>
      <vt:lpstr>Rings of Responsibility</vt:lpstr>
      <vt:lpstr>What do these circles remind you of?</vt:lpstr>
      <vt:lpstr>Key Vocabulary</vt:lpstr>
      <vt:lpstr>Slide 4</vt:lpstr>
      <vt:lpstr>Key Vocabulary</vt:lpstr>
      <vt:lpstr>Rings of Responsibility</vt:lpstr>
      <vt:lpstr>Key Vocabulary</vt:lpstr>
      <vt:lpstr>Slide 8</vt:lpstr>
      <vt:lpstr>Let’s Review!</vt:lpstr>
      <vt:lpstr>Slide 10</vt:lpstr>
      <vt:lpstr>Slide 11</vt:lpstr>
      <vt:lpstr>What is the Internet?</vt:lpstr>
      <vt:lpstr>Private and Personal Information</vt:lpstr>
      <vt:lpstr>What types of information do you think are okay to share publicly online, on a profile that others will see? </vt:lpstr>
      <vt:lpstr>What are some examples of websites where you must register in order to participate? </vt:lpstr>
      <vt:lpstr>Examples of websites where you must register in order to participate: </vt:lpstr>
      <vt:lpstr>What information is required and why do you think it is required? </vt:lpstr>
      <vt:lpstr>What information is optional, and why do you think it is optional?</vt:lpstr>
      <vt:lpstr>SAFE – Personal Information</vt:lpstr>
      <vt:lpstr>Why would someone want to steal someone else’s identity on the Internet?</vt:lpstr>
      <vt:lpstr>What kinds of information could an identity thief use to find out and steal your identity?</vt:lpstr>
      <vt:lpstr>What kinds of personal information could you share about yourself without showing your identity?</vt:lpstr>
      <vt:lpstr>Let’s wrap it up !</vt:lpstr>
      <vt:lpstr>Slide 24</vt:lpstr>
      <vt:lpstr>The Power of Words</vt:lpstr>
      <vt:lpstr>THE POWER OF WORDS</vt:lpstr>
      <vt:lpstr>THE POWER OF WORDS</vt:lpstr>
      <vt:lpstr>What’s the problem?</vt:lpstr>
      <vt:lpstr>Slide 29</vt:lpstr>
      <vt:lpstr>What is Cyberbullying?</vt:lpstr>
      <vt:lpstr>Talk &amp; Take Action</vt:lpstr>
      <vt:lpstr>Slide 32</vt:lpstr>
      <vt:lpstr>Let’s Review</vt:lpstr>
      <vt:lpstr>The Key to Keywords</vt:lpstr>
      <vt:lpstr>Key Vocabulary</vt:lpstr>
      <vt:lpstr>How do search engines like Google work?</vt:lpstr>
      <vt:lpstr>Key Vocabulary</vt:lpstr>
      <vt:lpstr>Results Page: Some Tips</vt:lpstr>
      <vt:lpstr>ASSIGNMENT</vt:lpstr>
      <vt:lpstr>Your Task: </vt:lpstr>
      <vt:lpstr>Slide 41</vt:lpstr>
      <vt:lpstr>Slide 42</vt:lpstr>
      <vt:lpstr>DOGGY DATA</vt:lpstr>
      <vt:lpstr>Let’s Review!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Rings of Responsibility</dc:title>
  <dc:creator>acer 2011</dc:creator>
  <cp:lastModifiedBy>Dads Main</cp:lastModifiedBy>
  <cp:revision>16</cp:revision>
  <dcterms:created xsi:type="dcterms:W3CDTF">2014-10-23T02:28:21Z</dcterms:created>
  <dcterms:modified xsi:type="dcterms:W3CDTF">2015-10-16T08:49:14Z</dcterms:modified>
</cp:coreProperties>
</file>